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521" r:id="rId2"/>
    <p:sldId id="316" r:id="rId3"/>
    <p:sldId id="536" r:id="rId4"/>
    <p:sldId id="537" r:id="rId5"/>
    <p:sldId id="538" r:id="rId6"/>
    <p:sldId id="414" r:id="rId7"/>
    <p:sldId id="541" r:id="rId8"/>
    <p:sldId id="543" r:id="rId9"/>
    <p:sldId id="539" r:id="rId10"/>
    <p:sldId id="542" r:id="rId11"/>
    <p:sldId id="540" r:id="rId12"/>
    <p:sldId id="527" r:id="rId13"/>
    <p:sldId id="529" r:id="rId14"/>
    <p:sldId id="530" r:id="rId15"/>
    <p:sldId id="531" r:id="rId16"/>
    <p:sldId id="532" r:id="rId17"/>
    <p:sldId id="528" r:id="rId18"/>
    <p:sldId id="534" r:id="rId19"/>
    <p:sldId id="535" r:id="rId20"/>
    <p:sldId id="546" r:id="rId21"/>
    <p:sldId id="485" r:id="rId22"/>
    <p:sldId id="524" r:id="rId23"/>
    <p:sldId id="544" r:id="rId24"/>
    <p:sldId id="545" r:id="rId25"/>
    <p:sldId id="525" r:id="rId26"/>
    <p:sldId id="526" r:id="rId27"/>
    <p:sldId id="54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57" autoAdjust="0"/>
  </p:normalViewPr>
  <p:slideViewPr>
    <p:cSldViewPr>
      <p:cViewPr varScale="1">
        <p:scale>
          <a:sx n="111" d="100"/>
          <a:sy n="111" d="100"/>
        </p:scale>
        <p:origin x="-1614" y="-8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9/17/2013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825571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3317265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38516554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3241523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1214738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1263122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4197455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3988471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27022119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28462257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2773071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890905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3819296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21</a:t>
            </a:fld>
            <a:endParaRPr lang="en-US"/>
          </a:p>
        </p:txBody>
      </p:sp>
    </p:spTree>
    <p:extLst>
      <p:ext uri="{BB962C8B-B14F-4D97-AF65-F5344CB8AC3E}">
        <p14:creationId xmlns:p14="http://schemas.microsoft.com/office/powerpoint/2010/main" val="3794687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6994246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23</a:t>
            </a:fld>
            <a:endParaRPr lang="en-US"/>
          </a:p>
        </p:txBody>
      </p:sp>
    </p:spTree>
    <p:extLst>
      <p:ext uri="{BB962C8B-B14F-4D97-AF65-F5344CB8AC3E}">
        <p14:creationId xmlns:p14="http://schemas.microsoft.com/office/powerpoint/2010/main" val="20234029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24</a:t>
            </a:fld>
            <a:endParaRPr lang="en-US"/>
          </a:p>
        </p:txBody>
      </p:sp>
    </p:spTree>
    <p:extLst>
      <p:ext uri="{BB962C8B-B14F-4D97-AF65-F5344CB8AC3E}">
        <p14:creationId xmlns:p14="http://schemas.microsoft.com/office/powerpoint/2010/main" val="20234029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25</a:t>
            </a:fld>
            <a:endParaRPr lang="en-US"/>
          </a:p>
        </p:txBody>
      </p:sp>
    </p:spTree>
    <p:extLst>
      <p:ext uri="{BB962C8B-B14F-4D97-AF65-F5344CB8AC3E}">
        <p14:creationId xmlns:p14="http://schemas.microsoft.com/office/powerpoint/2010/main" val="21607657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26</a:t>
            </a:fld>
            <a:endParaRPr lang="en-US"/>
          </a:p>
        </p:txBody>
      </p:sp>
    </p:spTree>
    <p:extLst>
      <p:ext uri="{BB962C8B-B14F-4D97-AF65-F5344CB8AC3E}">
        <p14:creationId xmlns:p14="http://schemas.microsoft.com/office/powerpoint/2010/main" val="3848250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27</a:t>
            </a:fld>
            <a:endParaRPr lang="en-US"/>
          </a:p>
        </p:txBody>
      </p:sp>
    </p:spTree>
    <p:extLst>
      <p:ext uri="{BB962C8B-B14F-4D97-AF65-F5344CB8AC3E}">
        <p14:creationId xmlns:p14="http://schemas.microsoft.com/office/powerpoint/2010/main" val="661719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1427402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2185736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937364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911308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51172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4010774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3965160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9/17/2013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9/17/2013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9/17/2013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9/17/2013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9/17/2013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9/17/2013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endParaRPr lang="en-US"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3886200"/>
            <a:ext cx="7391400" cy="2590800"/>
          </a:xfrm>
        </p:spPr>
        <p:txBody>
          <a:bodyPr>
            <a:normAutofit fontScale="92500" lnSpcReduction="10000"/>
          </a:bodyPr>
          <a:lstStyle/>
          <a:p>
            <a:r>
              <a:rPr lang="en-US" dirty="0">
                <a:solidFill>
                  <a:schemeClr val="bg1"/>
                </a:solidFill>
                <a:latin typeface="Times New Roman" pitchFamily="18" charset="0"/>
                <a:cs typeface="Times New Roman" pitchFamily="18" charset="0"/>
              </a:rPr>
              <a:t>a</a:t>
            </a:r>
            <a:r>
              <a:rPr lang="en-US" dirty="0" smtClean="0">
                <a:solidFill>
                  <a:schemeClr val="bg1"/>
                </a:solidFill>
                <a:latin typeface="Times New Roman" pitchFamily="18" charset="0"/>
                <a:cs typeface="Times New Roman" pitchFamily="18" charset="0"/>
              </a:rPr>
              <a:t>s taught at </a:t>
            </a:r>
          </a:p>
          <a:p>
            <a:r>
              <a:rPr lang="en-US" dirty="0" smtClean="0">
                <a:solidFill>
                  <a:schemeClr val="bg1"/>
                </a:solidFill>
                <a:latin typeface="Times New Roman" pitchFamily="18" charset="0"/>
                <a:cs typeface="Times New Roman" pitchFamily="18" charset="0"/>
              </a:rPr>
              <a:t>Louisiana State University</a:t>
            </a:r>
          </a:p>
          <a:p>
            <a:r>
              <a:rPr lang="en-US" dirty="0" smtClean="0">
                <a:solidFill>
                  <a:schemeClr val="bg1"/>
                </a:solidFill>
                <a:latin typeface="Times New Roman" pitchFamily="18" charset="0"/>
                <a:cs typeface="Times New Roman" pitchFamily="18" charset="0"/>
              </a:rPr>
              <a:t>Fall 2013</a:t>
            </a:r>
          </a:p>
          <a:p>
            <a:r>
              <a:rPr lang="en-US" dirty="0" smtClean="0">
                <a:solidFill>
                  <a:schemeClr val="bg1"/>
                </a:solidFill>
                <a:latin typeface="Times New Roman" pitchFamily="18" charset="0"/>
                <a:cs typeface="Times New Roman" pitchFamily="18" charset="0"/>
              </a:rPr>
              <a:t>Richard </a:t>
            </a:r>
            <a:r>
              <a:rPr lang="en-US" dirty="0" err="1" smtClean="0">
                <a:solidFill>
                  <a:schemeClr val="bg1"/>
                </a:solidFill>
                <a:latin typeface="Times New Roman" pitchFamily="18" charset="0"/>
                <a:cs typeface="Times New Roman" pitchFamily="18" charset="0"/>
              </a:rPr>
              <a:t>Warga</a:t>
            </a:r>
            <a:endParaRPr lang="en-US" dirty="0" smtClean="0">
              <a:solidFill>
                <a:schemeClr val="bg1"/>
              </a:solidFill>
              <a:latin typeface="Times New Roman" pitchFamily="18" charset="0"/>
              <a:cs typeface="Times New Roman" pitchFamily="18" charset="0"/>
            </a:endParaRPr>
          </a:p>
          <a:p>
            <a:r>
              <a:rPr lang="en-US" b="1" dirty="0" smtClean="0">
                <a:solidFill>
                  <a:srgbClr val="FFFF00"/>
                </a:solidFill>
                <a:latin typeface="Times New Roman" pitchFamily="18" charset="0"/>
                <a:cs typeface="Times New Roman" pitchFamily="18" charset="0"/>
              </a:rPr>
              <a:t>Unit 20: Remaining Vocabulary</a:t>
            </a:r>
            <a:endParaRPr lang="en-US"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064830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a:t>
            </a:r>
            <a:r>
              <a:rPr lang="en-US" sz="2800" b="1" dirty="0">
                <a:solidFill>
                  <a:srgbClr val="FFFF00"/>
                </a:solidFill>
                <a:latin typeface="Times New Roman" pitchFamily="18" charset="0"/>
                <a:cs typeface="Times New Roman" pitchFamily="18" charset="0"/>
              </a:rPr>
              <a:t> </a:t>
            </a:r>
            <a:r>
              <a:rPr lang="en-US" sz="2800" b="1" dirty="0" smtClean="0">
                <a:solidFill>
                  <a:srgbClr val="FFFF00"/>
                </a:solidFill>
                <a:latin typeface="Times New Roman" pitchFamily="18" charset="0"/>
                <a:cs typeface="Times New Roman" pitchFamily="18" charset="0"/>
              </a:rPr>
              <a:t>Adverbs</a:t>
            </a:r>
            <a:endParaRPr lang="en-US" sz="2800" b="1" dirty="0">
              <a:solidFill>
                <a:srgbClr val="FFFF00"/>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πάλιν</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back, backwards </a:t>
            </a:r>
          </a:p>
          <a:p>
            <a:pPr>
              <a:defRPr/>
            </a:pPr>
            <a:r>
              <a:rPr lang="el-GR" sz="2400" dirty="0">
                <a:solidFill>
                  <a:srgbClr val="FFFF00"/>
                </a:solidFill>
                <a:latin typeface="Palatino Linotype" pitchFamily="18" charset="0"/>
                <a:cs typeface="Times New Roman" pitchFamily="18" charset="0"/>
              </a:rPr>
              <a:t>πάντοτε</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always, at all times </a:t>
            </a:r>
            <a:endParaRPr lang="el-GR"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πλέον</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more, rather</a:t>
            </a:r>
          </a:p>
          <a:p>
            <a:pPr>
              <a:defRPr/>
            </a:pPr>
            <a:r>
              <a:rPr lang="el-GR" sz="2400" dirty="0" smtClean="0">
                <a:solidFill>
                  <a:srgbClr val="FFFF00"/>
                </a:solidFill>
                <a:latin typeface="Palatino Linotype" pitchFamily="18" charset="0"/>
                <a:cs typeface="Times New Roman" pitchFamily="18" charset="0"/>
              </a:rPr>
              <a:t>πολλάκις</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often </a:t>
            </a:r>
          </a:p>
          <a:p>
            <a:pPr>
              <a:defRPr/>
            </a:pPr>
            <a:r>
              <a:rPr lang="en-US" sz="2400" dirty="0">
                <a:solidFill>
                  <a:srgbClr val="FFFF00"/>
                </a:solidFill>
                <a:latin typeface="Palatino Linotype" pitchFamily="18" charset="0"/>
                <a:cs typeface="Times New Roman" pitchFamily="18" charset="0"/>
              </a:rPr>
              <a:t>π</a:t>
            </a:r>
            <a:r>
              <a:rPr lang="en-US" sz="2400" dirty="0" err="1">
                <a:solidFill>
                  <a:srgbClr val="FFFF00"/>
                </a:solidFill>
                <a:latin typeface="Palatino Linotype" pitchFamily="18" charset="0"/>
                <a:cs typeface="Times New Roman" pitchFamily="18" charset="0"/>
              </a:rPr>
              <a:t>οτε</a:t>
            </a:r>
            <a:r>
              <a:rPr lang="en-US" sz="2400" dirty="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sometime </a:t>
            </a:r>
          </a:p>
          <a:p>
            <a:pPr>
              <a:defRPr/>
            </a:pP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ου</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somewhere</a:t>
            </a:r>
            <a:r>
              <a:rPr lang="en-US" sz="2400" dirty="0">
                <a:solidFill>
                  <a:schemeClr val="bg1"/>
                </a:solidFill>
                <a:latin typeface="Times New Roman" pitchFamily="18" charset="0"/>
                <a:cs typeface="Times New Roman" pitchFamily="18" charset="0"/>
              </a:rPr>
              <a:t> </a:t>
            </a:r>
          </a:p>
          <a:p>
            <a:pPr>
              <a:defRPr/>
            </a:pPr>
            <a:r>
              <a:rPr lang="el-GR" sz="2400" dirty="0">
                <a:solidFill>
                  <a:srgbClr val="FFFF00"/>
                </a:solidFill>
                <a:latin typeface="Palatino Linotype" pitchFamily="18" charset="0"/>
                <a:cs typeface="Times New Roman" pitchFamily="18" charset="0"/>
              </a:rPr>
              <a:t>πρίν</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before, until; formerly</a:t>
            </a:r>
          </a:p>
          <a:p>
            <a:pPr>
              <a:defRPr/>
            </a:pPr>
            <a:r>
              <a:rPr lang="en-US" sz="2400" dirty="0" err="1" smtClean="0">
                <a:solidFill>
                  <a:srgbClr val="FFFF00"/>
                </a:solidFill>
                <a:latin typeface="Palatino Linotype" pitchFamily="18" charset="0"/>
                <a:cs typeface="Times New Roman" pitchFamily="18" charset="0"/>
              </a:rPr>
              <a:t>τότε</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then </a:t>
            </a:r>
          </a:p>
        </p:txBody>
      </p:sp>
    </p:spTree>
    <p:extLst>
      <p:ext uri="{BB962C8B-B14F-4D97-AF65-F5344CB8AC3E}">
        <p14:creationId xmlns:p14="http://schemas.microsoft.com/office/powerpoint/2010/main" val="600439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lnSpcReduction="10000"/>
          </a:bodyPr>
          <a:lstStyle/>
          <a:p>
            <a:pPr>
              <a:buNone/>
              <a:defRPr/>
            </a:pPr>
            <a:r>
              <a:rPr lang="en-US" sz="2800" b="1" dirty="0" smtClean="0">
                <a:solidFill>
                  <a:srgbClr val="FFFF00"/>
                </a:solidFill>
                <a:latin typeface="Times New Roman" pitchFamily="18" charset="0"/>
                <a:cs typeface="Times New Roman" pitchFamily="18" charset="0"/>
              </a:rPr>
              <a:t>Unit 20</a:t>
            </a:r>
            <a:r>
              <a:rPr lang="en-US" sz="2800" b="1" dirty="0">
                <a:solidFill>
                  <a:srgbClr val="FFFF00"/>
                </a:solidFill>
                <a:latin typeface="Times New Roman" pitchFamily="18" charset="0"/>
                <a:cs typeface="Times New Roman" pitchFamily="18" charset="0"/>
              </a:rPr>
              <a:t> </a:t>
            </a:r>
            <a:r>
              <a:rPr lang="en-US" sz="2800" b="1" dirty="0" smtClean="0">
                <a:solidFill>
                  <a:srgbClr val="FFFF00"/>
                </a:solidFill>
                <a:latin typeface="Times New Roman" pitchFamily="18" charset="0"/>
                <a:cs typeface="Times New Roman" pitchFamily="18" charset="0"/>
              </a:rPr>
              <a:t>Some adverbs that also function like prepositions</a:t>
            </a:r>
            <a:endParaRPr lang="en-US" sz="2800" b="1" dirty="0">
              <a:solidFill>
                <a:srgbClr val="FFFF00"/>
              </a:solidFill>
              <a:latin typeface="Times New Roman" pitchFamily="18" charset="0"/>
              <a:cs typeface="Times New Roman" pitchFamily="18" charset="0"/>
            </a:endParaRPr>
          </a:p>
          <a:p>
            <a:pPr>
              <a:defRPr/>
            </a:pPr>
            <a:r>
              <a:rPr lang="en-US" sz="2400" dirty="0" err="1">
                <a:solidFill>
                  <a:srgbClr val="FFFF00"/>
                </a:solidFill>
                <a:latin typeface="Palatino Linotype" pitchFamily="18" charset="0"/>
                <a:cs typeface="Times New Roman" pitchFamily="18" charset="0"/>
              </a:rPr>
              <a:t>ἅμ</a:t>
            </a:r>
            <a:r>
              <a:rPr lang="en-US" sz="2400" dirty="0">
                <a:solidFill>
                  <a:srgbClr val="FFFF00"/>
                </a:solidFill>
                <a:latin typeface="Palatino Linotype" pitchFamily="18" charset="0"/>
                <a:cs typeface="Times New Roman" pitchFamily="18" charset="0"/>
              </a:rPr>
              <a:t>α</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together with (+dat.)</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ἄνευ</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without, except, besides (+</a:t>
            </a:r>
            <a:r>
              <a:rPr lang="en-US" sz="2400" dirty="0">
                <a:solidFill>
                  <a:schemeClr val="bg1"/>
                </a:solidFill>
                <a:latin typeface="Times New Roman" pitchFamily="18" charset="0"/>
                <a:cs typeface="Times New Roman" pitchFamily="18" charset="0"/>
              </a:rPr>
              <a:t>gen.)</a:t>
            </a:r>
          </a:p>
          <a:p>
            <a:pPr>
              <a:defRPr/>
            </a:pPr>
            <a:r>
              <a:rPr lang="el-GR" sz="2400" dirty="0" smtClean="0">
                <a:solidFill>
                  <a:srgbClr val="FFFF00"/>
                </a:solidFill>
                <a:latin typeface="Palatino Linotype" pitchFamily="18" charset="0"/>
                <a:cs typeface="Times New Roman" pitchFamily="18" charset="0"/>
              </a:rPr>
              <a:t>ἄχρι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ς</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until (+gen.)</a:t>
            </a:r>
          </a:p>
          <a:p>
            <a:pPr>
              <a:defRPr/>
            </a:pPr>
            <a:r>
              <a:rPr lang="en-US" sz="2400" dirty="0" err="1" smtClean="0">
                <a:solidFill>
                  <a:srgbClr val="FFFF00"/>
                </a:solidFill>
                <a:latin typeface="Palatino Linotype" pitchFamily="18" charset="0"/>
                <a:cs typeface="Times New Roman" pitchFamily="18" charset="0"/>
              </a:rPr>
              <a:t>ἕνεκ</a:t>
            </a:r>
            <a:r>
              <a:rPr lang="en-US" sz="2400" dirty="0" smtClean="0">
                <a:solidFill>
                  <a:srgbClr val="FFFF00"/>
                </a:solidFill>
                <a:latin typeface="Palatino Linotype" pitchFamily="18" charset="0"/>
                <a:cs typeface="Times New Roman" pitchFamily="18" charset="0"/>
              </a:rPr>
              <a:t>α</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because of (+gen</a:t>
            </a:r>
            <a:r>
              <a:rPr lang="en-US" sz="2400" dirty="0" smtClean="0">
                <a:solidFill>
                  <a:schemeClr val="bg1"/>
                </a:solidFill>
                <a:latin typeface="Times New Roman" pitchFamily="18" charset="0"/>
                <a:cs typeface="Times New Roman" pitchFamily="18" charset="0"/>
              </a:rPr>
              <a:t>.) </a:t>
            </a:r>
            <a:endParaRPr lang="el-GR" sz="2400" dirty="0" smtClean="0">
              <a:solidFill>
                <a:schemeClr val="bg1"/>
              </a:solidFill>
              <a:latin typeface="Times New Roman" pitchFamily="18" charset="0"/>
              <a:cs typeface="Times New Roman" pitchFamily="18" charset="0"/>
            </a:endParaRPr>
          </a:p>
          <a:p>
            <a:pPr>
              <a:defRPr/>
            </a:pPr>
            <a:r>
              <a:rPr lang="en-US" sz="2400" dirty="0" err="1">
                <a:solidFill>
                  <a:srgbClr val="FFFF00"/>
                </a:solidFill>
                <a:latin typeface="Palatino Linotype" pitchFamily="18" charset="0"/>
                <a:cs typeface="Times New Roman" pitchFamily="18" charset="0"/>
              </a:rPr>
              <a:t>ἔξω</a:t>
            </a:r>
            <a:r>
              <a:rPr lang="en-US" sz="2400" dirty="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outside </a:t>
            </a:r>
            <a:r>
              <a:rPr lang="en-US" sz="2400" dirty="0">
                <a:solidFill>
                  <a:schemeClr val="bg1"/>
                </a:solidFill>
                <a:latin typeface="Times New Roman" pitchFamily="18" charset="0"/>
                <a:cs typeface="Times New Roman" pitchFamily="18" charset="0"/>
              </a:rPr>
              <a:t>of (+gen.) </a:t>
            </a:r>
          </a:p>
          <a:p>
            <a:pPr>
              <a:defRPr/>
            </a:pPr>
            <a:r>
              <a:rPr lang="en-US" sz="2400" dirty="0" err="1">
                <a:solidFill>
                  <a:srgbClr val="FFFF00"/>
                </a:solidFill>
                <a:latin typeface="Palatino Linotype" pitchFamily="18" charset="0"/>
                <a:cs typeface="Times New Roman" pitchFamily="18" charset="0"/>
              </a:rPr>
              <a:t>μετ</a:t>
            </a:r>
            <a:r>
              <a:rPr lang="en-US" sz="2400" dirty="0">
                <a:solidFill>
                  <a:srgbClr val="FFFF00"/>
                </a:solidFill>
                <a:latin typeface="Palatino Linotype" pitchFamily="18" charset="0"/>
                <a:cs typeface="Times New Roman" pitchFamily="18" charset="0"/>
              </a:rPr>
              <a:t>αξύ</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between (+</a:t>
            </a:r>
            <a:r>
              <a:rPr lang="en-US" sz="2400" dirty="0">
                <a:solidFill>
                  <a:schemeClr val="bg1"/>
                </a:solidFill>
                <a:latin typeface="Times New Roman" pitchFamily="18" charset="0"/>
                <a:cs typeface="Times New Roman" pitchFamily="18" charset="0"/>
              </a:rPr>
              <a:t>gen.) </a:t>
            </a:r>
          </a:p>
          <a:p>
            <a:pPr>
              <a:defRPr/>
            </a:pPr>
            <a:r>
              <a:rPr lang="en-US" sz="2400" dirty="0" err="1" smtClean="0">
                <a:solidFill>
                  <a:srgbClr val="FFFF00"/>
                </a:solidFill>
                <a:latin typeface="Palatino Linotype" pitchFamily="18" charset="0"/>
                <a:cs typeface="Times New Roman" pitchFamily="18" charset="0"/>
              </a:rPr>
              <a:t>μέχρι</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as far as (+ gen.), until </a:t>
            </a:r>
            <a:endParaRPr lang="en-US" sz="24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ὁπίσω</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behind, after (+gen.)</a:t>
            </a:r>
          </a:p>
          <a:p>
            <a:pPr>
              <a:defRPr/>
            </a:pPr>
            <a:r>
              <a:rPr lang="el-GR" sz="2400" dirty="0" smtClean="0">
                <a:solidFill>
                  <a:srgbClr val="FFFF00"/>
                </a:solidFill>
                <a:latin typeface="Palatino Linotype" pitchFamily="18" charset="0"/>
                <a:cs typeface="Times New Roman" pitchFamily="18" charset="0"/>
              </a:rPr>
              <a:t>πλήν</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except (+gen.) </a:t>
            </a:r>
          </a:p>
          <a:p>
            <a:pPr>
              <a:defRPr/>
            </a:pPr>
            <a:r>
              <a:rPr lang="el-GR" sz="2400" dirty="0" smtClean="0">
                <a:solidFill>
                  <a:srgbClr val="FFFF00"/>
                </a:solidFill>
                <a:latin typeface="Palatino Linotype" pitchFamily="18" charset="0"/>
                <a:cs typeface="Times New Roman" pitchFamily="18" charset="0"/>
              </a:rPr>
              <a:t>χωρίς</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separately, without (+gen.)</a:t>
            </a:r>
          </a:p>
          <a:p>
            <a:pPr>
              <a:defRPr/>
            </a:pPr>
            <a:endParaRPr lang="en-US" sz="2400" dirty="0">
              <a:solidFill>
                <a:schemeClr val="bg1"/>
              </a:solidFill>
              <a:latin typeface="Times New Roman" pitchFamily="18" charset="0"/>
              <a:cs typeface="Times New Roman" pitchFamily="18" charset="0"/>
            </a:endParaRP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93241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 </a:t>
            </a:r>
            <a:r>
              <a:rPr lang="en-US" sz="2800" b="1" dirty="0">
                <a:solidFill>
                  <a:srgbClr val="FFFF00"/>
                </a:solidFill>
                <a:latin typeface="Times New Roman" pitchFamily="18" charset="0"/>
                <a:cs typeface="Times New Roman" pitchFamily="18" charset="0"/>
              </a:rPr>
              <a:t>Vocabulary: </a:t>
            </a:r>
            <a:r>
              <a:rPr lang="en-US" sz="2800" b="1" dirty="0" smtClean="0">
                <a:solidFill>
                  <a:srgbClr val="FFFF00"/>
                </a:solidFill>
                <a:latin typeface="Times New Roman" pitchFamily="18" charset="0"/>
                <a:cs typeface="Times New Roman" pitchFamily="18" charset="0"/>
              </a:rPr>
              <a:t>Classical</a:t>
            </a:r>
            <a:endParaRPr lang="el-GR" sz="28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ἀεί </a:t>
            </a:r>
            <a:r>
              <a:rPr lang="en-US" sz="2400" dirty="0" smtClean="0">
                <a:solidFill>
                  <a:schemeClr val="bg1"/>
                </a:solidFill>
                <a:latin typeface="Times New Roman" pitchFamily="18" charset="0"/>
                <a:cs typeface="Times New Roman" pitchFamily="18" charset="0"/>
              </a:rPr>
              <a:t>always</a:t>
            </a:r>
            <a:endParaRPr lang="en-US" sz="2400" dirty="0">
              <a:solidFill>
                <a:schemeClr val="bg1"/>
              </a:solidFill>
              <a:latin typeface="Times New Roman" pitchFamily="18" charset="0"/>
              <a:cs typeface="Times New Roman" pitchFamily="18" charset="0"/>
            </a:endParaRPr>
          </a:p>
          <a:p>
            <a:pPr>
              <a:defRPr/>
            </a:pPr>
            <a:r>
              <a:rPr lang="en-US" sz="2400" dirty="0" err="1">
                <a:solidFill>
                  <a:srgbClr val="FFFF00"/>
                </a:solidFill>
                <a:latin typeface="Palatino Linotype" pitchFamily="18" charset="0"/>
                <a:cs typeface="Times New Roman" pitchFamily="18" charset="0"/>
              </a:rPr>
              <a:t>ἅμ</a:t>
            </a:r>
            <a:r>
              <a:rPr lang="en-US" sz="2400" dirty="0">
                <a:solidFill>
                  <a:srgbClr val="FFFF00"/>
                </a:solidFill>
                <a:latin typeface="Palatino Linotype" pitchFamily="18" charset="0"/>
                <a:cs typeface="Times New Roman" pitchFamily="18" charset="0"/>
              </a:rPr>
              <a:t>α</a:t>
            </a:r>
            <a:r>
              <a:rPr lang="en-US" sz="2400" dirty="0">
                <a:solidFill>
                  <a:schemeClr val="bg1"/>
                </a:solidFill>
                <a:latin typeface="Times New Roman" pitchFamily="18" charset="0"/>
                <a:cs typeface="Times New Roman" pitchFamily="18" charset="0"/>
              </a:rPr>
              <a:t> at the same </a:t>
            </a:r>
            <a:r>
              <a:rPr lang="en-US" sz="2400" dirty="0" smtClean="0">
                <a:solidFill>
                  <a:schemeClr val="bg1"/>
                </a:solidFill>
                <a:latin typeface="Times New Roman" pitchFamily="18" charset="0"/>
                <a:cs typeface="Times New Roman" pitchFamily="18" charset="0"/>
              </a:rPr>
              <a:t>time, together with </a:t>
            </a:r>
          </a:p>
          <a:p>
            <a:pPr>
              <a:defRPr/>
            </a:pPr>
            <a:r>
              <a:rPr lang="el-GR" sz="2400" dirty="0">
                <a:solidFill>
                  <a:srgbClr val="FFFF00"/>
                </a:solidFill>
                <a:latin typeface="Palatino Linotype" pitchFamily="18" charset="0"/>
                <a:cs typeface="Times New Roman" pitchFamily="18" charset="0"/>
              </a:rPr>
              <a:t>ἄνευ</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without, except, besides (+gen.)</a:t>
            </a:r>
          </a:p>
          <a:p>
            <a:pPr>
              <a:defRPr/>
            </a:pPr>
            <a:r>
              <a:rPr lang="el-GR" sz="2400" dirty="0" smtClean="0">
                <a:solidFill>
                  <a:srgbClr val="FFFF00"/>
                </a:solidFill>
                <a:latin typeface="Palatino Linotype" pitchFamily="18" charset="0"/>
                <a:cs typeface="Times New Roman" pitchFamily="18" charset="0"/>
              </a:rPr>
              <a:t>ἄνω</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up</a:t>
            </a:r>
          </a:p>
          <a:p>
            <a:pPr>
              <a:defRPr/>
            </a:pPr>
            <a:r>
              <a:rPr lang="el-GR" sz="2400" dirty="0">
                <a:solidFill>
                  <a:srgbClr val="FFFF00"/>
                </a:solidFill>
                <a:latin typeface="Palatino Linotype" pitchFamily="18" charset="0"/>
                <a:cs typeface="Times New Roman" pitchFamily="18" charset="0"/>
              </a:rPr>
              <a:t>ἆρα</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particle introducing a </a:t>
            </a:r>
            <a:r>
              <a:rPr lang="en-US" sz="2400" dirty="0" smtClean="0">
                <a:solidFill>
                  <a:schemeClr val="bg1"/>
                </a:solidFill>
                <a:latin typeface="Times New Roman" pitchFamily="18" charset="0"/>
                <a:cs typeface="Times New Roman" pitchFamily="18" charset="0"/>
              </a:rPr>
              <a:t>question</a:t>
            </a:r>
            <a:endParaRPr lang="en-US" sz="2000" dirty="0">
              <a:solidFill>
                <a:schemeClr val="bg1"/>
              </a:solidFill>
              <a:latin typeface="Times New Roman" pitchFamily="18" charset="0"/>
              <a:cs typeface="Times New Roman" pitchFamily="18" charset="0"/>
            </a:endParaRPr>
          </a:p>
          <a:p>
            <a:pPr lvl="1">
              <a:defRPr/>
            </a:pPr>
            <a:r>
              <a:rPr lang="en-US" sz="2000" dirty="0">
                <a:solidFill>
                  <a:schemeClr val="bg1"/>
                </a:solidFill>
                <a:latin typeface="Times New Roman" pitchFamily="18" charset="0"/>
                <a:cs typeface="Times New Roman" pitchFamily="18" charset="0"/>
              </a:rPr>
              <a:t>d</a:t>
            </a:r>
            <a:r>
              <a:rPr lang="en-US" sz="2000" dirty="0" smtClean="0">
                <a:solidFill>
                  <a:schemeClr val="bg1"/>
                </a:solidFill>
                <a:latin typeface="Times New Roman" pitchFamily="18" charset="0"/>
                <a:cs typeface="Times New Roman" pitchFamily="18" charset="0"/>
              </a:rPr>
              <a:t>o not confuse with the conjunction </a:t>
            </a:r>
            <a:r>
              <a:rPr lang="el-GR" sz="2000" dirty="0" smtClean="0">
                <a:solidFill>
                  <a:srgbClr val="FFFF00"/>
                </a:solidFill>
                <a:latin typeface="Palatino Linotype" pitchFamily="18" charset="0"/>
                <a:cs typeface="Times New Roman" pitchFamily="18" charset="0"/>
              </a:rPr>
              <a:t>ἄρα</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“therefore”</a:t>
            </a:r>
            <a:endParaRPr lang="en-US" sz="2000" dirty="0">
              <a:solidFill>
                <a:schemeClr val="bg1"/>
              </a:solidFill>
              <a:latin typeface="Times New Roman" pitchFamily="18" charset="0"/>
              <a:cs typeface="Times New Roman" pitchFamily="18" charset="0"/>
            </a:endParaRPr>
          </a:p>
          <a:p>
            <a:pPr>
              <a:defRPr/>
            </a:pPr>
            <a:r>
              <a:rPr lang="en-US" sz="2400" dirty="0">
                <a:solidFill>
                  <a:srgbClr val="FFFF00"/>
                </a:solidFill>
                <a:latin typeface="Palatino Linotype" pitchFamily="18" charset="0"/>
                <a:cs typeface="Times New Roman" pitchFamily="18" charset="0"/>
              </a:rPr>
              <a:t>αὖ</a:t>
            </a:r>
            <a:r>
              <a:rPr lang="en-US" sz="2400" dirty="0">
                <a:solidFill>
                  <a:schemeClr val="bg1"/>
                </a:solidFill>
                <a:latin typeface="Times New Roman" pitchFamily="18" charset="0"/>
                <a:cs typeface="Times New Roman" pitchFamily="18" charset="0"/>
              </a:rPr>
              <a:t> “on the other hand…” </a:t>
            </a:r>
            <a:r>
              <a:rPr lang="en-US" sz="2400" dirty="0" smtClean="0">
                <a:solidFill>
                  <a:srgbClr val="FFFF00"/>
                </a:solidFill>
                <a:latin typeface="Palatino Linotype" pitchFamily="18" charset="0"/>
                <a:cs typeface="Times New Roman" pitchFamily="18" charset="0"/>
              </a:rPr>
              <a:t>α</a:t>
            </a:r>
            <a:r>
              <a:rPr lang="en-US" sz="2400" dirty="0" err="1" smtClean="0">
                <a:solidFill>
                  <a:srgbClr val="FFFF00"/>
                </a:solidFill>
                <a:latin typeface="Palatino Linotype" pitchFamily="18" charset="0"/>
                <a:cs typeface="Times New Roman" pitchFamily="18" charset="0"/>
              </a:rPr>
              <a:t>ὖθις</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again</a:t>
            </a:r>
          </a:p>
          <a:p>
            <a:pPr>
              <a:defRPr/>
            </a:pPr>
            <a:r>
              <a:rPr lang="en-US" sz="2400" dirty="0">
                <a:solidFill>
                  <a:srgbClr val="FFFF00"/>
                </a:solidFill>
                <a:latin typeface="Palatino Linotype" pitchFamily="18" charset="0"/>
                <a:cs typeface="Times New Roman" pitchFamily="18" charset="0"/>
              </a:rPr>
              <a:t>α</a:t>
            </a:r>
            <a:r>
              <a:rPr lang="en-US" sz="2400" dirty="0" err="1">
                <a:solidFill>
                  <a:srgbClr val="FFFF00"/>
                </a:solidFill>
                <a:latin typeface="Palatino Linotype" pitchFamily="18" charset="0"/>
                <a:cs typeface="Times New Roman" pitchFamily="18" charset="0"/>
              </a:rPr>
              <a:t>ὐτίκ</a:t>
            </a:r>
            <a:r>
              <a:rPr lang="en-US" sz="2400" dirty="0">
                <a:solidFill>
                  <a:srgbClr val="FFFF00"/>
                </a:solidFill>
                <a:latin typeface="Palatino Linotype" pitchFamily="18" charset="0"/>
                <a:cs typeface="Times New Roman" pitchFamily="18" charset="0"/>
              </a:rPr>
              <a:t>α</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immediately</a:t>
            </a:r>
          </a:p>
          <a:p>
            <a:pPr>
              <a:defRPr/>
            </a:pPr>
            <a:r>
              <a:rPr lang="en-US" sz="2400" dirty="0" err="1">
                <a:solidFill>
                  <a:srgbClr val="FFFF00"/>
                </a:solidFill>
                <a:latin typeface="Palatino Linotype" pitchFamily="18" charset="0"/>
                <a:cs typeface="Times New Roman" pitchFamily="18" charset="0"/>
              </a:rPr>
              <a:t>γε</a:t>
            </a:r>
            <a:r>
              <a:rPr lang="en-US" sz="2400" dirty="0">
                <a:solidFill>
                  <a:srgbClr val="FFFF00"/>
                </a:solidFill>
                <a:latin typeface="Times New Roman" pitchFamily="18" charset="0"/>
                <a:cs typeface="Times New Roman" pitchFamily="18" charset="0"/>
              </a:rPr>
              <a:t> </a:t>
            </a:r>
            <a:r>
              <a:rPr lang="en-US" sz="2400" i="1" dirty="0">
                <a:solidFill>
                  <a:schemeClr val="bg1"/>
                </a:solidFill>
                <a:latin typeface="Times New Roman" pitchFamily="18" charset="0"/>
                <a:cs typeface="Times New Roman" pitchFamily="18" charset="0"/>
              </a:rPr>
              <a:t>intensifies and sharpens the word(s) before it </a:t>
            </a:r>
          </a:p>
          <a:p>
            <a:pPr>
              <a:defRPr/>
            </a:pPr>
            <a:r>
              <a:rPr lang="en-US" sz="2400" dirty="0" err="1">
                <a:solidFill>
                  <a:srgbClr val="FFFF00"/>
                </a:solidFill>
                <a:latin typeface="Palatino Linotype" pitchFamily="18" charset="0"/>
                <a:cs typeface="Times New Roman" pitchFamily="18" charset="0"/>
              </a:rPr>
              <a:t>δή</a:t>
            </a:r>
            <a:r>
              <a:rPr lang="en-US" sz="2400" dirty="0">
                <a:solidFill>
                  <a:srgbClr val="FFFF00"/>
                </a:solidFill>
                <a:latin typeface="Times New Roman" pitchFamily="18" charset="0"/>
                <a:cs typeface="Times New Roman" pitchFamily="18" charset="0"/>
              </a:rPr>
              <a:t> </a:t>
            </a:r>
            <a:r>
              <a:rPr lang="en-US" sz="2400" i="1" dirty="0">
                <a:solidFill>
                  <a:schemeClr val="bg1"/>
                </a:solidFill>
                <a:latin typeface="Times New Roman" pitchFamily="18" charset="0"/>
                <a:cs typeface="Times New Roman" pitchFamily="18" charset="0"/>
              </a:rPr>
              <a:t>literally </a:t>
            </a:r>
            <a:r>
              <a:rPr lang="en-US" sz="2400" dirty="0">
                <a:solidFill>
                  <a:schemeClr val="bg1"/>
                </a:solidFill>
                <a:latin typeface="Times New Roman" pitchFamily="18" charset="0"/>
                <a:cs typeface="Times New Roman" pitchFamily="18" charset="0"/>
              </a:rPr>
              <a:t>“now!” </a:t>
            </a:r>
            <a:r>
              <a:rPr lang="en-US" sz="2400" i="1" dirty="0">
                <a:solidFill>
                  <a:schemeClr val="bg1"/>
                </a:solidFill>
                <a:latin typeface="Times New Roman" pitchFamily="18" charset="0"/>
                <a:cs typeface="Times New Roman" pitchFamily="18" charset="0"/>
              </a:rPr>
              <a:t>but more generally emphatic </a:t>
            </a:r>
          </a:p>
        </p:txBody>
      </p:sp>
    </p:spTree>
    <p:extLst>
      <p:ext uri="{BB962C8B-B14F-4D97-AF65-F5344CB8AC3E}">
        <p14:creationId xmlns:p14="http://schemas.microsoft.com/office/powerpoint/2010/main" val="2804487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 </a:t>
            </a:r>
            <a:r>
              <a:rPr lang="en-US" sz="2800" b="1" dirty="0">
                <a:solidFill>
                  <a:srgbClr val="FFFF00"/>
                </a:solidFill>
                <a:latin typeface="Times New Roman" pitchFamily="18" charset="0"/>
                <a:cs typeface="Times New Roman" pitchFamily="18" charset="0"/>
              </a:rPr>
              <a:t>Vocabulary: </a:t>
            </a:r>
            <a:r>
              <a:rPr lang="en-US" sz="2800" b="1" dirty="0" smtClean="0">
                <a:solidFill>
                  <a:srgbClr val="FFFF00"/>
                </a:solidFill>
                <a:latin typeface="Times New Roman" pitchFamily="18" charset="0"/>
                <a:cs typeface="Times New Roman" pitchFamily="18" charset="0"/>
              </a:rPr>
              <a:t>Classical</a:t>
            </a:r>
            <a:endParaRPr lang="el-GR" sz="28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εἶτα</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then, next</a:t>
            </a:r>
          </a:p>
          <a:p>
            <a:pPr>
              <a:defRPr/>
            </a:pPr>
            <a:r>
              <a:rPr lang="el-GR" sz="2400" dirty="0">
                <a:solidFill>
                  <a:srgbClr val="FFFF00"/>
                </a:solidFill>
                <a:latin typeface="Palatino Linotype" pitchFamily="18" charset="0"/>
                <a:cs typeface="Times New Roman" pitchFamily="18" charset="0"/>
              </a:rPr>
              <a:t>ἐκεῖ</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there </a:t>
            </a:r>
          </a:p>
          <a:p>
            <a:pPr>
              <a:defRPr/>
            </a:pPr>
            <a:r>
              <a:rPr lang="en-US" sz="2400" dirty="0" err="1">
                <a:solidFill>
                  <a:srgbClr val="FFFF00"/>
                </a:solidFill>
                <a:latin typeface="Palatino Linotype" pitchFamily="18" charset="0"/>
                <a:cs typeface="Times New Roman" pitchFamily="18" charset="0"/>
              </a:rPr>
              <a:t>ἕνεκ</a:t>
            </a:r>
            <a:r>
              <a:rPr lang="en-US" sz="2400" dirty="0">
                <a:solidFill>
                  <a:srgbClr val="FFFF00"/>
                </a:solidFill>
                <a:latin typeface="Palatino Linotype" pitchFamily="18" charset="0"/>
                <a:cs typeface="Times New Roman" pitchFamily="18" charset="0"/>
              </a:rPr>
              <a:t>α</a:t>
            </a:r>
            <a:r>
              <a:rPr lang="en-US" sz="2400" dirty="0">
                <a:solidFill>
                  <a:schemeClr val="bg1"/>
                </a:solidFill>
                <a:latin typeface="Times New Roman" pitchFamily="18" charset="0"/>
                <a:cs typeface="Times New Roman" pitchFamily="18" charset="0"/>
              </a:rPr>
              <a:t> because of (+gen.)</a:t>
            </a:r>
          </a:p>
          <a:p>
            <a:pPr>
              <a:defRPr/>
            </a:pPr>
            <a:r>
              <a:rPr lang="en-US" sz="2400" dirty="0" err="1">
                <a:solidFill>
                  <a:srgbClr val="FFFF00"/>
                </a:solidFill>
                <a:latin typeface="Palatino Linotype" pitchFamily="18" charset="0"/>
                <a:cs typeface="Times New Roman" pitchFamily="18" charset="0"/>
              </a:rPr>
              <a:t>ἔνθ</a:t>
            </a:r>
            <a:r>
              <a:rPr lang="en-US" sz="2400" dirty="0">
                <a:solidFill>
                  <a:srgbClr val="FFFF00"/>
                </a:solidFill>
                <a:latin typeface="Palatino Linotype" pitchFamily="18" charset="0"/>
                <a:cs typeface="Times New Roman" pitchFamily="18" charset="0"/>
              </a:rPr>
              <a:t>α</a:t>
            </a:r>
            <a:r>
              <a:rPr lang="en-US" sz="2400" dirty="0">
                <a:solidFill>
                  <a:schemeClr val="bg1"/>
                </a:solidFill>
                <a:latin typeface="Times New Roman" pitchFamily="18" charset="0"/>
                <a:cs typeface="Times New Roman" pitchFamily="18" charset="0"/>
              </a:rPr>
              <a:t> there</a:t>
            </a:r>
          </a:p>
          <a:p>
            <a:pPr>
              <a:defRPr/>
            </a:pPr>
            <a:r>
              <a:rPr lang="en-US" sz="2400" dirty="0" err="1">
                <a:solidFill>
                  <a:srgbClr val="FFFF00"/>
                </a:solidFill>
                <a:latin typeface="Palatino Linotype" pitchFamily="18" charset="0"/>
                <a:cs typeface="Times New Roman" pitchFamily="18" charset="0"/>
              </a:rPr>
              <a:t>ἐντ</a:t>
            </a:r>
            <a:r>
              <a:rPr lang="en-US" sz="2400" dirty="0">
                <a:solidFill>
                  <a:srgbClr val="FFFF00"/>
                </a:solidFill>
                <a:latin typeface="Palatino Linotype" pitchFamily="18" charset="0"/>
                <a:cs typeface="Times New Roman" pitchFamily="18" charset="0"/>
              </a:rPr>
              <a:t>αῦθα</a:t>
            </a:r>
            <a:r>
              <a:rPr lang="en-US" sz="2400" dirty="0">
                <a:solidFill>
                  <a:schemeClr val="bg1"/>
                </a:solidFill>
                <a:latin typeface="Times New Roman" pitchFamily="18" charset="0"/>
                <a:cs typeface="Times New Roman" pitchFamily="18" charset="0"/>
              </a:rPr>
              <a:t> here, there</a:t>
            </a:r>
          </a:p>
          <a:p>
            <a:pPr>
              <a:defRPr/>
            </a:pPr>
            <a:r>
              <a:rPr lang="en-US" sz="2400" dirty="0" err="1">
                <a:solidFill>
                  <a:srgbClr val="FFFF00"/>
                </a:solidFill>
                <a:latin typeface="Palatino Linotype" pitchFamily="18" charset="0"/>
                <a:cs typeface="Times New Roman" pitchFamily="18" charset="0"/>
              </a:rPr>
              <a:t>ἔξω</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outside; except</a:t>
            </a:r>
          </a:p>
          <a:p>
            <a:pPr>
              <a:defRPr/>
            </a:pPr>
            <a:r>
              <a:rPr lang="el-GR" sz="2400" dirty="0">
                <a:solidFill>
                  <a:srgbClr val="FFFF00"/>
                </a:solidFill>
                <a:latin typeface="Palatino Linotype" pitchFamily="18" charset="0"/>
                <a:cs typeface="Times New Roman" pitchFamily="18" charset="0"/>
              </a:rPr>
              <a:t>ἔπειτα</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then, </a:t>
            </a:r>
            <a:r>
              <a:rPr lang="en-US" sz="2400" dirty="0" smtClean="0">
                <a:solidFill>
                  <a:schemeClr val="bg1"/>
                </a:solidFill>
                <a:latin typeface="Times New Roman" pitchFamily="18" charset="0"/>
                <a:cs typeface="Times New Roman" pitchFamily="18" charset="0"/>
              </a:rPr>
              <a:t>next </a:t>
            </a:r>
          </a:p>
          <a:p>
            <a:pPr>
              <a:defRPr/>
            </a:pPr>
            <a:r>
              <a:rPr lang="el-GR" sz="2400" dirty="0">
                <a:solidFill>
                  <a:srgbClr val="FFFF00"/>
                </a:solidFill>
                <a:latin typeface="Palatino Linotype" pitchFamily="18" charset="0"/>
                <a:cs typeface="Times New Roman" pitchFamily="18" charset="0"/>
              </a:rPr>
              <a:t>ἔτι</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still</a:t>
            </a:r>
          </a:p>
          <a:p>
            <a:pPr>
              <a:defRPr/>
            </a:pPr>
            <a:r>
              <a:rPr lang="el-GR" sz="2400" dirty="0">
                <a:solidFill>
                  <a:srgbClr val="FFFF00"/>
                </a:solidFill>
                <a:latin typeface="Palatino Linotype" pitchFamily="18" charset="0"/>
                <a:cs typeface="Times New Roman" pitchFamily="18" charset="0"/>
              </a:rPr>
              <a:t>εὖ</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well</a:t>
            </a:r>
          </a:p>
        </p:txBody>
      </p:sp>
    </p:spTree>
    <p:extLst>
      <p:ext uri="{BB962C8B-B14F-4D97-AF65-F5344CB8AC3E}">
        <p14:creationId xmlns:p14="http://schemas.microsoft.com/office/powerpoint/2010/main" val="216414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lnSpcReduction="10000"/>
          </a:bodyPr>
          <a:lstStyle/>
          <a:p>
            <a:pPr>
              <a:buNone/>
              <a:defRPr/>
            </a:pPr>
            <a:r>
              <a:rPr lang="en-US" sz="2800" b="1" dirty="0" smtClean="0">
                <a:solidFill>
                  <a:srgbClr val="FFFF00"/>
                </a:solidFill>
                <a:latin typeface="Times New Roman" pitchFamily="18" charset="0"/>
                <a:cs typeface="Times New Roman" pitchFamily="18" charset="0"/>
              </a:rPr>
              <a:t>Unit 20 </a:t>
            </a:r>
            <a:r>
              <a:rPr lang="en-US" sz="2800" b="1" dirty="0">
                <a:solidFill>
                  <a:srgbClr val="FFFF00"/>
                </a:solidFill>
                <a:latin typeface="Times New Roman" pitchFamily="18" charset="0"/>
                <a:cs typeface="Times New Roman" pitchFamily="18" charset="0"/>
              </a:rPr>
              <a:t>Vocabulary: </a:t>
            </a:r>
            <a:r>
              <a:rPr lang="en-US" sz="2800" b="1" dirty="0" smtClean="0">
                <a:solidFill>
                  <a:srgbClr val="FFFF00"/>
                </a:solidFill>
                <a:latin typeface="Times New Roman" pitchFamily="18" charset="0"/>
                <a:cs typeface="Times New Roman" pitchFamily="18" charset="0"/>
              </a:rPr>
              <a:t>Classical</a:t>
            </a:r>
            <a:endParaRPr lang="el-GR" sz="2800" dirty="0">
              <a:solidFill>
                <a:srgbClr val="FFFF00"/>
              </a:solidFill>
              <a:latin typeface="Palatino Linotype" pitchFamily="18" charset="0"/>
              <a:cs typeface="Times New Roman" pitchFamily="18" charset="0"/>
            </a:endParaRPr>
          </a:p>
          <a:p>
            <a:pPr>
              <a:defRPr/>
            </a:pPr>
            <a:r>
              <a:rPr lang="en-US" sz="2400" dirty="0">
                <a:solidFill>
                  <a:srgbClr val="FFFF00"/>
                </a:solidFill>
                <a:latin typeface="Palatino Linotype" pitchFamily="18" charset="0"/>
                <a:cs typeface="Times New Roman" pitchFamily="18" charset="0"/>
              </a:rPr>
              <a:t>ἦ </a:t>
            </a:r>
            <a:r>
              <a:rPr lang="en-US" sz="2400" i="1" dirty="0">
                <a:solidFill>
                  <a:schemeClr val="bg1"/>
                </a:solidFill>
                <a:latin typeface="Times New Roman" pitchFamily="18" charset="0"/>
                <a:cs typeface="Times New Roman" pitchFamily="18" charset="0"/>
              </a:rPr>
              <a:t>emphasizes the particle that follows </a:t>
            </a:r>
          </a:p>
          <a:p>
            <a:pPr>
              <a:defRPr/>
            </a:pPr>
            <a:r>
              <a:rPr lang="en-US" sz="2400" dirty="0" err="1" smtClean="0">
                <a:solidFill>
                  <a:srgbClr val="FFFF00"/>
                </a:solidFill>
                <a:latin typeface="Palatino Linotype" pitchFamily="18" charset="0"/>
                <a:cs typeface="Times New Roman" pitchFamily="18" charset="0"/>
              </a:rPr>
              <a:t>ἤδη</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already </a:t>
            </a:r>
          </a:p>
          <a:p>
            <a:pPr>
              <a:defRPr/>
            </a:pPr>
            <a:r>
              <a:rPr lang="en-US" sz="2400" dirty="0">
                <a:solidFill>
                  <a:srgbClr val="FFFF00"/>
                </a:solidFill>
                <a:latin typeface="Palatino Linotype" pitchFamily="18" charset="0"/>
                <a:cs typeface="Times New Roman" pitchFamily="18" charset="0"/>
              </a:rPr>
              <a:t>κα</a:t>
            </a:r>
            <a:r>
              <a:rPr lang="en-US" sz="2400" dirty="0" err="1">
                <a:solidFill>
                  <a:srgbClr val="FFFF00"/>
                </a:solidFill>
                <a:latin typeface="Palatino Linotype" pitchFamily="18" charset="0"/>
                <a:cs typeface="Times New Roman" pitchFamily="18" charset="0"/>
              </a:rPr>
              <a:t>ίτοι</a:t>
            </a:r>
            <a:r>
              <a:rPr lang="en-US" sz="2400" dirty="0">
                <a:solidFill>
                  <a:srgbClr val="FFFF00"/>
                </a:solidFill>
                <a:latin typeface="Times New Roman" pitchFamily="18" charset="0"/>
                <a:cs typeface="Times New Roman" pitchFamily="18" charset="0"/>
              </a:rPr>
              <a:t> </a:t>
            </a:r>
            <a:r>
              <a:rPr lang="en-US" sz="2400" i="1" dirty="0">
                <a:solidFill>
                  <a:schemeClr val="bg1"/>
                </a:solidFill>
                <a:latin typeface="Times New Roman" pitchFamily="18" charset="0"/>
                <a:cs typeface="Times New Roman" pitchFamily="18" charset="0"/>
              </a:rPr>
              <a:t>marks a transition, restatement or conclusion </a:t>
            </a:r>
          </a:p>
          <a:p>
            <a:pPr>
              <a:defRPr/>
            </a:pPr>
            <a:r>
              <a:rPr lang="en-US" sz="2400" dirty="0" err="1" smtClean="0">
                <a:solidFill>
                  <a:srgbClr val="FFFF00"/>
                </a:solidFill>
                <a:latin typeface="Palatino Linotype" pitchFamily="18" charset="0"/>
                <a:cs typeface="Times New Roman" pitchFamily="18" charset="0"/>
              </a:rPr>
              <a:t>μάλ</a:t>
            </a:r>
            <a:r>
              <a:rPr lang="en-US" sz="2400" dirty="0" smtClean="0">
                <a:solidFill>
                  <a:srgbClr val="FFFF00"/>
                </a:solidFill>
                <a:latin typeface="Palatino Linotype" pitchFamily="18" charset="0"/>
                <a:cs typeface="Times New Roman" pitchFamily="18" charset="0"/>
              </a:rPr>
              <a:t>α</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very, very much</a:t>
            </a:r>
          </a:p>
          <a:p>
            <a:pPr>
              <a:defRPr/>
            </a:pPr>
            <a:r>
              <a:rPr lang="en-US" sz="2400" dirty="0" err="1">
                <a:solidFill>
                  <a:srgbClr val="FFFF00"/>
                </a:solidFill>
                <a:latin typeface="Palatino Linotype" pitchFamily="18" charset="0"/>
                <a:cs typeface="Times New Roman" pitchFamily="18" charset="0"/>
              </a:rPr>
              <a:t>μάλιστ</a:t>
            </a:r>
            <a:r>
              <a:rPr lang="en-US" sz="2400" dirty="0">
                <a:solidFill>
                  <a:srgbClr val="FFFF00"/>
                </a:solidFill>
                <a:latin typeface="Palatino Linotype" pitchFamily="18" charset="0"/>
                <a:cs typeface="Times New Roman" pitchFamily="18" charset="0"/>
              </a:rPr>
              <a:t>α</a:t>
            </a:r>
            <a:r>
              <a:rPr lang="en-US" sz="2400" dirty="0">
                <a:solidFill>
                  <a:schemeClr val="bg1"/>
                </a:solidFill>
                <a:latin typeface="Times New Roman" pitchFamily="18" charset="0"/>
                <a:cs typeface="Times New Roman" pitchFamily="18" charset="0"/>
              </a:rPr>
              <a:t> most, most of </a:t>
            </a:r>
            <a:r>
              <a:rPr lang="en-US" sz="2400" dirty="0" smtClean="0">
                <a:solidFill>
                  <a:schemeClr val="bg1"/>
                </a:solidFill>
                <a:latin typeface="Times New Roman" pitchFamily="18" charset="0"/>
                <a:cs typeface="Times New Roman" pitchFamily="18" charset="0"/>
              </a:rPr>
              <a:t>all, “definitely yes” </a:t>
            </a:r>
            <a:endParaRPr lang="en-US" sz="2400" dirty="0">
              <a:solidFill>
                <a:schemeClr val="bg1"/>
              </a:solidFill>
              <a:latin typeface="Times New Roman" pitchFamily="18" charset="0"/>
              <a:cs typeface="Times New Roman" pitchFamily="18" charset="0"/>
            </a:endParaRPr>
          </a:p>
          <a:p>
            <a:pPr>
              <a:defRPr/>
            </a:pPr>
            <a:r>
              <a:rPr lang="en-US" sz="2400" dirty="0" err="1">
                <a:solidFill>
                  <a:srgbClr val="FFFF00"/>
                </a:solidFill>
                <a:latin typeface="Palatino Linotype" pitchFamily="18" charset="0"/>
                <a:cs typeface="Times New Roman" pitchFamily="18" charset="0"/>
              </a:rPr>
              <a:t>μᾶλλον</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more, </a:t>
            </a:r>
            <a:r>
              <a:rPr lang="en-US" sz="2400" dirty="0" smtClean="0">
                <a:solidFill>
                  <a:schemeClr val="bg1"/>
                </a:solidFill>
                <a:latin typeface="Times New Roman" pitchFamily="18" charset="0"/>
                <a:cs typeface="Times New Roman" pitchFamily="18" charset="0"/>
              </a:rPr>
              <a:t>rather</a:t>
            </a:r>
          </a:p>
          <a:p>
            <a:pPr>
              <a:defRPr/>
            </a:pPr>
            <a:r>
              <a:rPr lang="el-GR" sz="2400" dirty="0">
                <a:solidFill>
                  <a:srgbClr val="FFFF00"/>
                </a:solidFill>
                <a:latin typeface="Palatino Linotype" pitchFamily="18" charset="0"/>
                <a:cs typeface="Times New Roman" pitchFamily="18" charset="0"/>
              </a:rPr>
              <a:t>μέντοι</a:t>
            </a:r>
            <a:r>
              <a:rPr lang="el-GR" sz="2400" dirty="0">
                <a:solidFill>
                  <a:schemeClr val="bg1"/>
                </a:solidFill>
                <a:latin typeface="Times New Roman" pitchFamily="18" charset="0"/>
                <a:cs typeface="Times New Roman" pitchFamily="18" charset="0"/>
              </a:rPr>
              <a:t> </a:t>
            </a:r>
            <a:r>
              <a:rPr lang="en-US" sz="2400" i="1" dirty="0">
                <a:solidFill>
                  <a:schemeClr val="bg1"/>
                </a:solidFill>
                <a:latin typeface="Times New Roman" pitchFamily="18" charset="0"/>
                <a:cs typeface="Times New Roman" pitchFamily="18" charset="0"/>
              </a:rPr>
              <a:t>postpositive</a:t>
            </a:r>
            <a:r>
              <a:rPr lang="en-US" sz="2400" dirty="0">
                <a:solidFill>
                  <a:schemeClr val="bg1"/>
                </a:solidFill>
                <a:latin typeface="Times New Roman" pitchFamily="18" charset="0"/>
                <a:cs typeface="Times New Roman" pitchFamily="18" charset="0"/>
              </a:rPr>
              <a:t> “of course” (</a:t>
            </a:r>
            <a:r>
              <a:rPr lang="en-US" sz="2400" i="1" dirty="0">
                <a:solidFill>
                  <a:schemeClr val="bg1"/>
                </a:solidFill>
                <a:latin typeface="Times New Roman" pitchFamily="18" charset="0"/>
                <a:cs typeface="Times New Roman" pitchFamily="18" charset="0"/>
              </a:rPr>
              <a:t>emphatic in replies</a:t>
            </a:r>
            <a:r>
              <a:rPr lang="en-US" sz="2400" dirty="0">
                <a:solidFill>
                  <a:schemeClr val="bg1"/>
                </a:solidFill>
                <a:latin typeface="Times New Roman" pitchFamily="18" charset="0"/>
                <a:cs typeface="Times New Roman" pitchFamily="18" charset="0"/>
              </a:rPr>
              <a:t>); “however” (</a:t>
            </a:r>
            <a:r>
              <a:rPr lang="en-US" sz="2400" i="1" dirty="0">
                <a:solidFill>
                  <a:schemeClr val="bg1"/>
                </a:solidFill>
                <a:latin typeface="Times New Roman" pitchFamily="18" charset="0"/>
                <a:cs typeface="Times New Roman" pitchFamily="18" charset="0"/>
              </a:rPr>
              <a:t>in a transition</a:t>
            </a:r>
            <a:r>
              <a:rPr lang="en-US" sz="2400" dirty="0">
                <a:solidFill>
                  <a:schemeClr val="bg1"/>
                </a:solidFill>
                <a:latin typeface="Times New Roman" pitchFamily="18" charset="0"/>
                <a:cs typeface="Times New Roman" pitchFamily="18" charset="0"/>
              </a:rPr>
              <a:t>) </a:t>
            </a:r>
          </a:p>
          <a:p>
            <a:pPr>
              <a:defRPr/>
            </a:pPr>
            <a:r>
              <a:rPr lang="en-US" sz="2400" dirty="0" err="1" smtClean="0">
                <a:solidFill>
                  <a:srgbClr val="FFFF00"/>
                </a:solidFill>
                <a:latin typeface="Palatino Linotype" pitchFamily="18" charset="0"/>
                <a:cs typeface="Times New Roman" pitchFamily="18" charset="0"/>
              </a:rPr>
              <a:t>μετ</a:t>
            </a:r>
            <a:r>
              <a:rPr lang="en-US" sz="2400" dirty="0" smtClean="0">
                <a:solidFill>
                  <a:srgbClr val="FFFF00"/>
                </a:solidFill>
                <a:latin typeface="Palatino Linotype" pitchFamily="18" charset="0"/>
                <a:cs typeface="Times New Roman" pitchFamily="18" charset="0"/>
              </a:rPr>
              <a:t>αξύ</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between</a:t>
            </a:r>
          </a:p>
          <a:p>
            <a:pPr>
              <a:defRPr/>
            </a:pPr>
            <a:r>
              <a:rPr lang="en-US" sz="2400" dirty="0" err="1">
                <a:solidFill>
                  <a:srgbClr val="FFFF00"/>
                </a:solidFill>
                <a:latin typeface="Palatino Linotype" pitchFamily="18" charset="0"/>
                <a:cs typeface="Times New Roman" pitchFamily="18" charset="0"/>
              </a:rPr>
              <a:t>μέχρι</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as far as (+ gen.), until </a:t>
            </a:r>
          </a:p>
          <a:p>
            <a:pPr>
              <a:defRPr/>
            </a:pPr>
            <a:r>
              <a:rPr lang="el-GR" sz="2400" dirty="0">
                <a:solidFill>
                  <a:srgbClr val="FFFF00"/>
                </a:solidFill>
                <a:latin typeface="Palatino Linotype" pitchFamily="18" charset="0"/>
                <a:cs typeface="Times New Roman" pitchFamily="18" charset="0"/>
              </a:rPr>
              <a:t>μήν</a:t>
            </a:r>
            <a:r>
              <a:rPr lang="el-GR" sz="2400" dirty="0">
                <a:solidFill>
                  <a:schemeClr val="bg1"/>
                </a:solidFill>
                <a:latin typeface="Times New Roman" pitchFamily="18" charset="0"/>
                <a:cs typeface="Times New Roman" pitchFamily="18" charset="0"/>
              </a:rPr>
              <a:t> </a:t>
            </a:r>
            <a:r>
              <a:rPr lang="en-US" sz="2400" i="1" dirty="0">
                <a:solidFill>
                  <a:schemeClr val="bg1"/>
                </a:solidFill>
                <a:latin typeface="Times New Roman" pitchFamily="18" charset="0"/>
                <a:cs typeface="Times New Roman" pitchFamily="18" charset="0"/>
              </a:rPr>
              <a:t>follows a particle that it emphasizes </a:t>
            </a:r>
          </a:p>
        </p:txBody>
      </p:sp>
    </p:spTree>
    <p:extLst>
      <p:ext uri="{BB962C8B-B14F-4D97-AF65-F5344CB8AC3E}">
        <p14:creationId xmlns:p14="http://schemas.microsoft.com/office/powerpoint/2010/main" val="1650046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 </a:t>
            </a:r>
            <a:r>
              <a:rPr lang="en-US" sz="2800" b="1" dirty="0">
                <a:solidFill>
                  <a:srgbClr val="FFFF00"/>
                </a:solidFill>
                <a:latin typeface="Times New Roman" pitchFamily="18" charset="0"/>
                <a:cs typeface="Times New Roman" pitchFamily="18" charset="0"/>
              </a:rPr>
              <a:t>Vocabulary: </a:t>
            </a:r>
            <a:r>
              <a:rPr lang="en-US" sz="2800" b="1" dirty="0" smtClean="0">
                <a:solidFill>
                  <a:srgbClr val="FFFF00"/>
                </a:solidFill>
                <a:latin typeface="Times New Roman" pitchFamily="18" charset="0"/>
                <a:cs typeface="Times New Roman" pitchFamily="18" charset="0"/>
              </a:rPr>
              <a:t>Classical</a:t>
            </a:r>
            <a:endParaRPr lang="el-GR" sz="2800" dirty="0">
              <a:solidFill>
                <a:srgbClr val="FFFF00"/>
              </a:solidFill>
              <a:latin typeface="Palatino Linotype" pitchFamily="18" charset="0"/>
              <a:cs typeface="Times New Roman" pitchFamily="18" charset="0"/>
            </a:endParaRPr>
          </a:p>
          <a:p>
            <a:pPr>
              <a:defRPr/>
            </a:pPr>
            <a:r>
              <a:rPr lang="en-US" sz="2400" dirty="0" smtClean="0">
                <a:solidFill>
                  <a:srgbClr val="FFFF00"/>
                </a:solidFill>
                <a:latin typeface="Palatino Linotype" pitchFamily="18" charset="0"/>
                <a:cs typeface="Times New Roman" pitchFamily="18" charset="0"/>
              </a:rPr>
              <a:t>ναί</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yes </a:t>
            </a:r>
          </a:p>
          <a:p>
            <a:pPr>
              <a:defRPr/>
            </a:pPr>
            <a:r>
              <a:rPr lang="en-US" sz="2400" dirty="0" err="1">
                <a:solidFill>
                  <a:srgbClr val="FFFF00"/>
                </a:solidFill>
                <a:latin typeface="Palatino Linotype" pitchFamily="18" charset="0"/>
                <a:cs typeface="Times New Roman" pitchFamily="18" charset="0"/>
              </a:rPr>
              <a:t>νῦν</a:t>
            </a:r>
            <a:r>
              <a:rPr lang="en-US" sz="2400" dirty="0">
                <a:solidFill>
                  <a:schemeClr val="bg1"/>
                </a:solidFill>
                <a:latin typeface="Times New Roman" pitchFamily="18" charset="0"/>
                <a:cs typeface="Times New Roman" pitchFamily="18" charset="0"/>
              </a:rPr>
              <a:t>, </a:t>
            </a:r>
            <a:r>
              <a:rPr lang="en-US" sz="2400" dirty="0" err="1">
                <a:solidFill>
                  <a:srgbClr val="FFFF00"/>
                </a:solidFill>
                <a:latin typeface="Palatino Linotype" pitchFamily="18" charset="0"/>
                <a:cs typeface="Times New Roman" pitchFamily="18" charset="0"/>
              </a:rPr>
              <a:t>νυνί</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”now” “as it is now…” </a:t>
            </a:r>
          </a:p>
          <a:p>
            <a:pPr>
              <a:defRPr/>
            </a:pPr>
            <a:r>
              <a:rPr lang="en-US" sz="2400" dirty="0" smtClean="0">
                <a:solidFill>
                  <a:srgbClr val="FFFF00"/>
                </a:solidFill>
                <a:latin typeface="Palatino Linotype" pitchFamily="18" charset="0"/>
                <a:cs typeface="Times New Roman" pitchFamily="18" charset="0"/>
              </a:rPr>
              <a:t>ὅπ</a:t>
            </a:r>
            <a:r>
              <a:rPr lang="en-US" sz="2400" dirty="0" err="1" smtClean="0">
                <a:solidFill>
                  <a:srgbClr val="FFFF00"/>
                </a:solidFill>
                <a:latin typeface="Palatino Linotype" pitchFamily="18" charset="0"/>
                <a:cs typeface="Times New Roman" pitchFamily="18" charset="0"/>
              </a:rPr>
              <a:t>ου</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where </a:t>
            </a:r>
            <a:endParaRPr lang="en-US" sz="2400" dirty="0">
              <a:solidFill>
                <a:schemeClr val="bg1"/>
              </a:solidFill>
              <a:latin typeface="Times New Roman" pitchFamily="18" charset="0"/>
              <a:cs typeface="Times New Roman" pitchFamily="18" charset="0"/>
            </a:endParaRPr>
          </a:p>
          <a:p>
            <a:pPr>
              <a:defRPr/>
            </a:pPr>
            <a:r>
              <a:rPr lang="en-US" sz="2400" dirty="0">
                <a:solidFill>
                  <a:srgbClr val="FFFF00"/>
                </a:solidFill>
                <a:latin typeface="Palatino Linotype" pitchFamily="18" charset="0"/>
                <a:cs typeface="Times New Roman" pitchFamily="18" charset="0"/>
              </a:rPr>
              <a:t>ὅπ</a:t>
            </a:r>
            <a:r>
              <a:rPr lang="en-US" sz="2400" dirty="0" err="1">
                <a:solidFill>
                  <a:srgbClr val="FFFF00"/>
                </a:solidFill>
                <a:latin typeface="Palatino Linotype" pitchFamily="18" charset="0"/>
                <a:cs typeface="Times New Roman" pitchFamily="18" charset="0"/>
              </a:rPr>
              <a:t>ως</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how, as, so that</a:t>
            </a:r>
          </a:p>
          <a:p>
            <a:pPr>
              <a:defRPr/>
            </a:pPr>
            <a:r>
              <a:rPr lang="en-US" sz="2400" dirty="0" err="1">
                <a:solidFill>
                  <a:srgbClr val="FFFF00"/>
                </a:solidFill>
                <a:latin typeface="Palatino Linotype" pitchFamily="18" charset="0"/>
                <a:cs typeface="Times New Roman" pitchFamily="18" charset="0"/>
              </a:rPr>
              <a:t>οὐκέτι</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no longer</a:t>
            </a:r>
          </a:p>
          <a:p>
            <a:pPr>
              <a:defRPr/>
            </a:pPr>
            <a:r>
              <a:rPr lang="en-US" sz="2400" dirty="0" err="1">
                <a:solidFill>
                  <a:srgbClr val="FFFF00"/>
                </a:solidFill>
                <a:latin typeface="Palatino Linotype" pitchFamily="18" charset="0"/>
                <a:cs typeface="Times New Roman" pitchFamily="18" charset="0"/>
              </a:rPr>
              <a:t>οὐκοῦν</a:t>
            </a:r>
            <a:r>
              <a:rPr lang="en-US" sz="2400" dirty="0">
                <a:solidFill>
                  <a:srgbClr val="FFFF00"/>
                </a:solidFill>
                <a:latin typeface="Times New Roman" pitchFamily="18" charset="0"/>
                <a:cs typeface="Times New Roman" pitchFamily="18" charset="0"/>
              </a:rPr>
              <a:t> </a:t>
            </a:r>
            <a:r>
              <a:rPr lang="en-US" sz="2400" i="1" dirty="0">
                <a:solidFill>
                  <a:schemeClr val="bg1"/>
                </a:solidFill>
                <a:latin typeface="Times New Roman" pitchFamily="18" charset="0"/>
                <a:cs typeface="Times New Roman" pitchFamily="18" charset="0"/>
              </a:rPr>
              <a:t>sets up an expectation to agree </a:t>
            </a:r>
            <a:endParaRPr lang="el-GR" sz="2400" i="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66336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 </a:t>
            </a:r>
            <a:r>
              <a:rPr lang="en-US" sz="2800" b="1" dirty="0">
                <a:solidFill>
                  <a:srgbClr val="FFFF00"/>
                </a:solidFill>
                <a:latin typeface="Times New Roman" pitchFamily="18" charset="0"/>
                <a:cs typeface="Times New Roman" pitchFamily="18" charset="0"/>
              </a:rPr>
              <a:t>Vocabulary: </a:t>
            </a:r>
            <a:r>
              <a:rPr lang="en-US" sz="2800" b="1" dirty="0" smtClean="0">
                <a:solidFill>
                  <a:srgbClr val="FFFF00"/>
                </a:solidFill>
                <a:latin typeface="Times New Roman" pitchFamily="18" charset="0"/>
                <a:cs typeface="Times New Roman" pitchFamily="18" charset="0"/>
              </a:rPr>
              <a:t>Classical</a:t>
            </a:r>
            <a:endParaRPr lang="el-GR" sz="28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πάλιν</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back, </a:t>
            </a:r>
            <a:r>
              <a:rPr lang="en-US" sz="2400" dirty="0" smtClean="0">
                <a:solidFill>
                  <a:schemeClr val="bg1"/>
                </a:solidFill>
                <a:latin typeface="Times New Roman" pitchFamily="18" charset="0"/>
                <a:cs typeface="Times New Roman" pitchFamily="18" charset="0"/>
              </a:rPr>
              <a:t>backwards </a:t>
            </a:r>
          </a:p>
          <a:p>
            <a:pPr>
              <a:defRPr/>
            </a:pPr>
            <a:r>
              <a:rPr lang="en-US" sz="2400" dirty="0">
                <a:solidFill>
                  <a:srgbClr val="FFFF00"/>
                </a:solidFill>
                <a:latin typeface="Palatino Linotype" pitchFamily="18" charset="0"/>
                <a:cs typeface="Times New Roman" pitchFamily="18" charset="0"/>
              </a:rPr>
              <a:t>π</a:t>
            </a:r>
            <a:r>
              <a:rPr lang="el-GR" sz="2400" dirty="0">
                <a:solidFill>
                  <a:srgbClr val="FFFF00"/>
                </a:solidFill>
                <a:latin typeface="Palatino Linotype" pitchFamily="18" charset="0"/>
                <a:cs typeface="Times New Roman" pitchFamily="18" charset="0"/>
              </a:rPr>
              <a:t>έ</a:t>
            </a:r>
            <a:r>
              <a:rPr lang="en-US" sz="2400" dirty="0">
                <a:solidFill>
                  <a:srgbClr val="FFFF00"/>
                </a:solidFill>
                <a:latin typeface="Palatino Linotype" pitchFamily="18" charset="0"/>
                <a:cs typeface="Times New Roman" pitchFamily="18" charset="0"/>
              </a:rPr>
              <a:t>ρ</a:t>
            </a:r>
            <a:r>
              <a:rPr lang="en-US" sz="2400" dirty="0">
                <a:solidFill>
                  <a:srgbClr val="FFFF00"/>
                </a:solidFill>
                <a:latin typeface="Times New Roman" pitchFamily="18" charset="0"/>
                <a:cs typeface="Times New Roman" pitchFamily="18" charset="0"/>
              </a:rPr>
              <a:t> </a:t>
            </a:r>
            <a:r>
              <a:rPr lang="en-US" sz="2400" i="1" dirty="0">
                <a:solidFill>
                  <a:schemeClr val="bg1"/>
                </a:solidFill>
                <a:latin typeface="Times New Roman" pitchFamily="18" charset="0"/>
                <a:cs typeface="Times New Roman" pitchFamily="18" charset="0"/>
              </a:rPr>
              <a:t>enclitic, an emphatic suffix following relatives and conjunctions </a:t>
            </a:r>
          </a:p>
          <a:p>
            <a:pPr>
              <a:defRPr/>
            </a:pPr>
            <a:r>
              <a:rPr lang="el-GR" sz="2400" dirty="0" smtClean="0">
                <a:solidFill>
                  <a:srgbClr val="FFFF00"/>
                </a:solidFill>
                <a:latin typeface="Palatino Linotype" pitchFamily="18" charset="0"/>
                <a:cs typeface="Times New Roman" pitchFamily="18" charset="0"/>
              </a:rPr>
              <a:t>πλέον</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more, rather</a:t>
            </a:r>
          </a:p>
          <a:p>
            <a:pPr>
              <a:defRPr/>
            </a:pPr>
            <a:r>
              <a:rPr lang="el-GR" sz="2400" dirty="0">
                <a:solidFill>
                  <a:srgbClr val="FFFF00"/>
                </a:solidFill>
                <a:latin typeface="Palatino Linotype" pitchFamily="18" charset="0"/>
                <a:cs typeface="Times New Roman" pitchFamily="18" charset="0"/>
              </a:rPr>
              <a:t>πλήν</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except (+gen</a:t>
            </a:r>
            <a:r>
              <a:rPr lang="en-US" sz="2400" dirty="0" smtClean="0">
                <a:solidFill>
                  <a:schemeClr val="bg1"/>
                </a:solidFill>
                <a:latin typeface="Times New Roman" pitchFamily="18" charset="0"/>
                <a:cs typeface="Times New Roman" pitchFamily="18" charset="0"/>
              </a:rPr>
              <a:t>.) </a:t>
            </a:r>
          </a:p>
          <a:p>
            <a:pPr>
              <a:defRPr/>
            </a:pPr>
            <a:r>
              <a:rPr lang="el-GR" sz="2400" dirty="0">
                <a:solidFill>
                  <a:srgbClr val="FFFF00"/>
                </a:solidFill>
                <a:latin typeface="Palatino Linotype" pitchFamily="18" charset="0"/>
                <a:cs typeface="Times New Roman" pitchFamily="18" charset="0"/>
              </a:rPr>
              <a:t>πολλάκις</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often </a:t>
            </a:r>
          </a:p>
          <a:p>
            <a:pPr>
              <a:defRPr/>
            </a:pPr>
            <a:r>
              <a:rPr lang="en-US" sz="2400" dirty="0">
                <a:solidFill>
                  <a:srgbClr val="FFFF00"/>
                </a:solidFill>
                <a:latin typeface="Palatino Linotype" pitchFamily="18" charset="0"/>
                <a:cs typeface="Times New Roman" pitchFamily="18" charset="0"/>
              </a:rPr>
              <a:t>π</a:t>
            </a:r>
            <a:r>
              <a:rPr lang="en-US" sz="2400" dirty="0" err="1">
                <a:solidFill>
                  <a:srgbClr val="FFFF00"/>
                </a:solidFill>
                <a:latin typeface="Palatino Linotype" pitchFamily="18" charset="0"/>
                <a:cs typeface="Times New Roman" pitchFamily="18" charset="0"/>
              </a:rPr>
              <a:t>οτε</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at some time, once; </a:t>
            </a: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ότε</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when</a:t>
            </a:r>
            <a:r>
              <a:rPr lang="en-US" sz="2400" dirty="0">
                <a:solidFill>
                  <a:schemeClr val="bg1"/>
                </a:solidFill>
                <a:latin typeface="Times New Roman" pitchFamily="18" charset="0"/>
                <a:cs typeface="Times New Roman" pitchFamily="18" charset="0"/>
              </a:rPr>
              <a:t>?</a:t>
            </a:r>
          </a:p>
          <a:p>
            <a:pPr>
              <a:defRPr/>
            </a:pP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ότερον</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whether</a:t>
            </a:r>
          </a:p>
          <a:p>
            <a:pPr>
              <a:defRPr/>
            </a:pPr>
            <a:r>
              <a:rPr lang="en-US" sz="2400" dirty="0">
                <a:solidFill>
                  <a:srgbClr val="FFFF00"/>
                </a:solidFill>
                <a:latin typeface="Palatino Linotype" pitchFamily="18" charset="0"/>
                <a:cs typeface="Times New Roman" pitchFamily="18" charset="0"/>
              </a:rPr>
              <a:t>π</a:t>
            </a:r>
            <a:r>
              <a:rPr lang="en-US" sz="2400" dirty="0" err="1">
                <a:solidFill>
                  <a:srgbClr val="FFFF00"/>
                </a:solidFill>
                <a:latin typeface="Palatino Linotype" pitchFamily="18" charset="0"/>
                <a:cs typeface="Times New Roman" pitchFamily="18" charset="0"/>
              </a:rPr>
              <a:t>ου</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somewhere; </a:t>
            </a:r>
            <a:r>
              <a:rPr lang="en-US" sz="2400" dirty="0">
                <a:solidFill>
                  <a:srgbClr val="FFFF00"/>
                </a:solidFill>
                <a:latin typeface="Palatino Linotype" pitchFamily="18" charset="0"/>
                <a:cs typeface="Times New Roman" pitchFamily="18" charset="0"/>
              </a:rPr>
              <a:t>πο</a:t>
            </a:r>
            <a:r>
              <a:rPr lang="el-GR" sz="2400" dirty="0">
                <a:solidFill>
                  <a:srgbClr val="FFFF00"/>
                </a:solidFill>
                <a:latin typeface="Palatino Linotype" pitchFamily="18" charset="0"/>
                <a:cs typeface="Times New Roman" pitchFamily="18" charset="0"/>
              </a:rPr>
              <a:t>ῦ</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where? </a:t>
            </a:r>
          </a:p>
          <a:p>
            <a:pPr>
              <a:defRPr/>
            </a:pPr>
            <a:r>
              <a:rPr lang="en-US" sz="2400" dirty="0" err="1" smtClean="0">
                <a:solidFill>
                  <a:srgbClr val="FFFF00"/>
                </a:solidFill>
                <a:latin typeface="Palatino Linotype" pitchFamily="18" charset="0"/>
                <a:cs typeface="Times New Roman" pitchFamily="18" charset="0"/>
              </a:rPr>
              <a:t>τότε</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then</a:t>
            </a:r>
            <a:r>
              <a:rPr lang="en-US" sz="2400" dirty="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4092876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6868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 Vocabulary</a:t>
            </a:r>
            <a:r>
              <a:rPr lang="en-US" sz="2800" b="1" dirty="0">
                <a:solidFill>
                  <a:srgbClr val="FFFF00"/>
                </a:solidFill>
                <a:latin typeface="Times New Roman" pitchFamily="18" charset="0"/>
                <a:cs typeface="Times New Roman" pitchFamily="18" charset="0"/>
              </a:rPr>
              <a:t>: NT (New Testament) </a:t>
            </a:r>
            <a:endParaRPr lang="el-GR" sz="20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ἀμήν </a:t>
            </a:r>
            <a:r>
              <a:rPr lang="en-US" sz="2400" dirty="0" smtClean="0">
                <a:solidFill>
                  <a:schemeClr val="bg1"/>
                </a:solidFill>
                <a:latin typeface="Times New Roman" pitchFamily="18" charset="0"/>
                <a:cs typeface="Times New Roman" pitchFamily="18" charset="0"/>
              </a:rPr>
              <a:t>amen</a:t>
            </a:r>
          </a:p>
          <a:p>
            <a:pPr>
              <a:defRPr/>
            </a:pPr>
            <a:r>
              <a:rPr lang="el-GR" sz="2400" dirty="0" smtClean="0">
                <a:solidFill>
                  <a:srgbClr val="FFFF00"/>
                </a:solidFill>
                <a:latin typeface="Palatino Linotype" pitchFamily="18" charset="0"/>
                <a:cs typeface="Times New Roman" pitchFamily="18" charset="0"/>
              </a:rPr>
              <a:t>ἄρτι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now </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ἄχρι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ς</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until (+</a:t>
            </a:r>
            <a:r>
              <a:rPr lang="en-US" sz="2400" dirty="0">
                <a:solidFill>
                  <a:schemeClr val="bg1"/>
                </a:solidFill>
                <a:latin typeface="Times New Roman" pitchFamily="18" charset="0"/>
                <a:cs typeface="Times New Roman" pitchFamily="18" charset="0"/>
              </a:rPr>
              <a:t>gen.)</a:t>
            </a:r>
          </a:p>
          <a:p>
            <a:pPr>
              <a:defRPr/>
            </a:pPr>
            <a:r>
              <a:rPr lang="el-GR" sz="2400" dirty="0">
                <a:solidFill>
                  <a:srgbClr val="FFFF00"/>
                </a:solidFill>
                <a:latin typeface="Palatino Linotype" pitchFamily="18" charset="0"/>
                <a:cs typeface="Times New Roman" pitchFamily="18" charset="0"/>
              </a:rPr>
              <a:t>ἐκεῖ</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there </a:t>
            </a:r>
          </a:p>
          <a:p>
            <a:pPr>
              <a:defRPr/>
            </a:pPr>
            <a:r>
              <a:rPr lang="en-US" sz="2400" dirty="0" err="1">
                <a:solidFill>
                  <a:srgbClr val="FFFF00"/>
                </a:solidFill>
                <a:latin typeface="Palatino Linotype" pitchFamily="18" charset="0"/>
                <a:cs typeface="Times New Roman" pitchFamily="18" charset="0"/>
              </a:rPr>
              <a:t>ἔξω</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outside; except</a:t>
            </a:r>
          </a:p>
          <a:p>
            <a:pPr>
              <a:defRPr/>
            </a:pPr>
            <a:r>
              <a:rPr lang="el-GR" sz="2400" dirty="0" smtClean="0">
                <a:solidFill>
                  <a:srgbClr val="FFFF00"/>
                </a:solidFill>
                <a:latin typeface="Palatino Linotype" pitchFamily="18" charset="0"/>
                <a:cs typeface="Times New Roman" pitchFamily="18" charset="0"/>
              </a:rPr>
              <a:t>ἔτι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still</a:t>
            </a:r>
          </a:p>
          <a:p>
            <a:pPr>
              <a:defRPr/>
            </a:pPr>
            <a:r>
              <a:rPr lang="el-GR" sz="2400" dirty="0" smtClean="0">
                <a:solidFill>
                  <a:srgbClr val="FFFF00"/>
                </a:solidFill>
                <a:latin typeface="Palatino Linotype" pitchFamily="18" charset="0"/>
                <a:cs typeface="Times New Roman" pitchFamily="18" charset="0"/>
              </a:rPr>
              <a:t>εὐθύς</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immediately</a:t>
            </a:r>
            <a:r>
              <a:rPr lang="el-GR" sz="2400" dirty="0" smtClean="0">
                <a:solidFill>
                  <a:schemeClr val="bg1"/>
                </a:solidFill>
                <a:latin typeface="Times New Roman" pitchFamily="18" charset="0"/>
                <a:cs typeface="Times New Roman" pitchFamily="18" charset="0"/>
              </a:rPr>
              <a:t> </a:t>
            </a:r>
          </a:p>
          <a:p>
            <a:pPr>
              <a:defRPr/>
            </a:pPr>
            <a:r>
              <a:rPr lang="en-US" sz="2400" dirty="0">
                <a:solidFill>
                  <a:srgbClr val="FFFF00"/>
                </a:solidFill>
                <a:latin typeface="Palatino Linotype" pitchFamily="18" charset="0"/>
                <a:cs typeface="Times New Roman" pitchFamily="18" charset="0"/>
              </a:rPr>
              <a:t>ἦ </a:t>
            </a:r>
            <a:r>
              <a:rPr lang="en-US" sz="2400" i="1" dirty="0">
                <a:solidFill>
                  <a:schemeClr val="bg1"/>
                </a:solidFill>
                <a:latin typeface="Times New Roman" pitchFamily="18" charset="0"/>
                <a:cs typeface="Times New Roman" pitchFamily="18" charset="0"/>
              </a:rPr>
              <a:t>emphasizes the particle that follows </a:t>
            </a:r>
          </a:p>
          <a:p>
            <a:pPr>
              <a:defRPr/>
            </a:pPr>
            <a:r>
              <a:rPr lang="en-US" sz="2400" dirty="0" err="1" smtClean="0">
                <a:solidFill>
                  <a:srgbClr val="FFFF00"/>
                </a:solidFill>
                <a:latin typeface="Palatino Linotype" pitchFamily="18" charset="0"/>
                <a:cs typeface="Times New Roman" pitchFamily="18" charset="0"/>
              </a:rPr>
              <a:t>ἤδη</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already </a:t>
            </a:r>
          </a:p>
        </p:txBody>
      </p:sp>
    </p:spTree>
    <p:extLst>
      <p:ext uri="{BB962C8B-B14F-4D97-AF65-F5344CB8AC3E}">
        <p14:creationId xmlns:p14="http://schemas.microsoft.com/office/powerpoint/2010/main" val="24613499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6868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 Vocabulary</a:t>
            </a:r>
            <a:r>
              <a:rPr lang="en-US" sz="2800" b="1" dirty="0">
                <a:solidFill>
                  <a:srgbClr val="FFFF00"/>
                </a:solidFill>
                <a:latin typeface="Times New Roman" pitchFamily="18" charset="0"/>
                <a:cs typeface="Times New Roman" pitchFamily="18" charset="0"/>
              </a:rPr>
              <a:t>: NT (New Testament) </a:t>
            </a:r>
            <a:endParaRPr lang="el-GR" sz="20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ἰδού</a:t>
            </a:r>
            <a:r>
              <a:rPr lang="en-US" sz="2400" dirty="0" smtClean="0">
                <a:solidFill>
                  <a:schemeClr val="bg1"/>
                </a:solidFill>
                <a:latin typeface="Times New Roman" pitchFamily="18" charset="0"/>
                <a:cs typeface="Times New Roman" pitchFamily="18" charset="0"/>
              </a:rPr>
              <a:t> Look! </a:t>
            </a:r>
            <a:endParaRPr lang="en-US" sz="2400" dirty="0">
              <a:solidFill>
                <a:schemeClr val="bg1"/>
              </a:solidFill>
              <a:latin typeface="Times New Roman"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μᾶλλον</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more, rather</a:t>
            </a:r>
          </a:p>
          <a:p>
            <a:pPr>
              <a:defRPr/>
            </a:pPr>
            <a:r>
              <a:rPr lang="el-GR" sz="2400" dirty="0" smtClean="0">
                <a:solidFill>
                  <a:srgbClr val="FFFF00"/>
                </a:solidFill>
                <a:latin typeface="Palatino Linotype" pitchFamily="18" charset="0"/>
                <a:cs typeface="Times New Roman" pitchFamily="18" charset="0"/>
              </a:rPr>
              <a:t>ὁπίσω</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behind, after (+</a:t>
            </a:r>
            <a:r>
              <a:rPr lang="en-US" sz="2400" dirty="0">
                <a:solidFill>
                  <a:schemeClr val="bg1"/>
                </a:solidFill>
                <a:latin typeface="Times New Roman" pitchFamily="18" charset="0"/>
                <a:cs typeface="Times New Roman" pitchFamily="18" charset="0"/>
              </a:rPr>
              <a:t>gen.)</a:t>
            </a:r>
          </a:p>
          <a:p>
            <a:pPr>
              <a:defRPr/>
            </a:pPr>
            <a:r>
              <a:rPr lang="en-US" sz="2400" dirty="0" smtClean="0">
                <a:solidFill>
                  <a:srgbClr val="FFFF00"/>
                </a:solidFill>
                <a:latin typeface="Palatino Linotype" pitchFamily="18" charset="0"/>
                <a:cs typeface="Times New Roman" pitchFamily="18" charset="0"/>
              </a:rPr>
              <a:t>ὅπ</a:t>
            </a:r>
            <a:r>
              <a:rPr lang="en-US" sz="2400" dirty="0" err="1" smtClean="0">
                <a:solidFill>
                  <a:srgbClr val="FFFF00"/>
                </a:solidFill>
                <a:latin typeface="Palatino Linotype" pitchFamily="18" charset="0"/>
                <a:cs typeface="Times New Roman" pitchFamily="18" charset="0"/>
              </a:rPr>
              <a:t>ου</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wherever</a:t>
            </a:r>
          </a:p>
          <a:p>
            <a:pPr>
              <a:defRPr/>
            </a:pPr>
            <a:r>
              <a:rPr lang="en-US" sz="2400" dirty="0" err="1" smtClean="0">
                <a:solidFill>
                  <a:srgbClr val="FFFF00"/>
                </a:solidFill>
                <a:latin typeface="Palatino Linotype" pitchFamily="18" charset="0"/>
                <a:cs typeface="Times New Roman" pitchFamily="18" charset="0"/>
              </a:rPr>
              <a:t>οὐ</a:t>
            </a:r>
            <a:r>
              <a:rPr lang="el-GR" sz="2400" dirty="0" smtClean="0">
                <a:solidFill>
                  <a:srgbClr val="FFFF00"/>
                </a:solidFill>
                <a:latin typeface="Palatino Linotype" pitchFamily="18" charset="0"/>
                <a:cs typeface="Times New Roman" pitchFamily="18" charset="0"/>
              </a:rPr>
              <a:t>αί</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“How horrible it will be!” </a:t>
            </a:r>
          </a:p>
          <a:p>
            <a:pPr>
              <a:defRPr/>
            </a:pPr>
            <a:r>
              <a:rPr lang="en-US" sz="2400" dirty="0" err="1">
                <a:solidFill>
                  <a:srgbClr val="FFFF00"/>
                </a:solidFill>
                <a:latin typeface="Palatino Linotype" pitchFamily="18" charset="0"/>
                <a:cs typeface="Times New Roman" pitchFamily="18" charset="0"/>
              </a:rPr>
              <a:t>οὐκέτι</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no </a:t>
            </a:r>
            <a:r>
              <a:rPr lang="en-US" sz="2400" dirty="0" smtClean="0">
                <a:solidFill>
                  <a:schemeClr val="bg1"/>
                </a:solidFill>
                <a:latin typeface="Times New Roman" pitchFamily="18" charset="0"/>
                <a:cs typeface="Times New Roman" pitchFamily="18" charset="0"/>
              </a:rPr>
              <a:t>longer</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49005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6868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 Vocabulary</a:t>
            </a:r>
            <a:r>
              <a:rPr lang="en-US" sz="2800" b="1" dirty="0">
                <a:solidFill>
                  <a:srgbClr val="FFFF00"/>
                </a:solidFill>
                <a:latin typeface="Times New Roman" pitchFamily="18" charset="0"/>
                <a:cs typeface="Times New Roman" pitchFamily="18" charset="0"/>
              </a:rPr>
              <a:t>: NT (New Testament) </a:t>
            </a:r>
            <a:endParaRPr lang="el-GR" sz="20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πάλιν</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back, backwards </a:t>
            </a:r>
          </a:p>
          <a:p>
            <a:pPr>
              <a:defRPr/>
            </a:pPr>
            <a:r>
              <a:rPr lang="el-GR" sz="2400" dirty="0" smtClean="0">
                <a:solidFill>
                  <a:srgbClr val="FFFF00"/>
                </a:solidFill>
                <a:latin typeface="Palatino Linotype" pitchFamily="18" charset="0"/>
                <a:cs typeface="Times New Roman" pitchFamily="18" charset="0"/>
              </a:rPr>
              <a:t>πάντοτε</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always, at all times </a:t>
            </a:r>
            <a:endParaRPr lang="el-GR" sz="24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πλήν</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except (+gen.) </a:t>
            </a:r>
          </a:p>
          <a:p>
            <a:pPr>
              <a:defRPr/>
            </a:pPr>
            <a:r>
              <a:rPr lang="en-US" sz="2400" dirty="0" smtClean="0">
                <a:solidFill>
                  <a:srgbClr val="FFFF00"/>
                </a:solidFill>
                <a:latin typeface="Palatino Linotype" pitchFamily="18" charset="0"/>
                <a:cs typeface="Times New Roman" pitchFamily="18" charset="0"/>
              </a:rPr>
              <a:t>πο</a:t>
            </a:r>
            <a:r>
              <a:rPr lang="el-GR" sz="2400" dirty="0" smtClean="0">
                <a:solidFill>
                  <a:srgbClr val="FFFF00"/>
                </a:solidFill>
                <a:latin typeface="Palatino Linotype" pitchFamily="18" charset="0"/>
                <a:cs typeface="Times New Roman" pitchFamily="18" charset="0"/>
              </a:rPr>
              <a:t>ῦ</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where? </a:t>
            </a:r>
          </a:p>
          <a:p>
            <a:pPr>
              <a:defRPr/>
            </a:pPr>
            <a:r>
              <a:rPr lang="en-US" sz="2400" dirty="0">
                <a:solidFill>
                  <a:srgbClr val="FFFF00"/>
                </a:solidFill>
                <a:latin typeface="Palatino Linotype" pitchFamily="18" charset="0"/>
                <a:cs typeface="Times New Roman" pitchFamily="18" charset="0"/>
              </a:rPr>
              <a:t>π</a:t>
            </a:r>
            <a:r>
              <a:rPr lang="en-US" sz="2400" dirty="0" err="1">
                <a:solidFill>
                  <a:srgbClr val="FFFF00"/>
                </a:solidFill>
                <a:latin typeface="Palatino Linotype" pitchFamily="18" charset="0"/>
                <a:cs typeface="Times New Roman" pitchFamily="18" charset="0"/>
              </a:rPr>
              <a:t>ῶς</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how?</a:t>
            </a:r>
          </a:p>
          <a:p>
            <a:pPr>
              <a:defRPr/>
            </a:pPr>
            <a:r>
              <a:rPr lang="en-US" sz="2400" dirty="0" err="1">
                <a:solidFill>
                  <a:srgbClr val="FFFF00"/>
                </a:solidFill>
                <a:latin typeface="Palatino Linotype" pitchFamily="18" charset="0"/>
                <a:cs typeface="Times New Roman" pitchFamily="18" charset="0"/>
              </a:rPr>
              <a:t>τότε</a:t>
            </a:r>
            <a:r>
              <a:rPr lang="en-US" sz="2400" dirty="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then</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χωρίς</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separately, without </a:t>
            </a:r>
            <a:r>
              <a:rPr lang="en-US" sz="2400" dirty="0">
                <a:solidFill>
                  <a:schemeClr val="bg1"/>
                </a:solidFill>
                <a:latin typeface="Times New Roman" pitchFamily="18" charset="0"/>
                <a:cs typeface="Times New Roman" pitchFamily="18" charset="0"/>
              </a:rPr>
              <a:t>(+gen</a:t>
            </a:r>
            <a:r>
              <a:rPr lang="en-US" sz="2400" dirty="0" smtClean="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445765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b="1" dirty="0" smtClean="0">
                <a:solidFill>
                  <a:srgbClr val="FFFF00"/>
                </a:solidFill>
                <a:latin typeface="Times New Roman" pitchFamily="18" charset="0"/>
                <a:cs typeface="Times New Roman" pitchFamily="18" charset="0"/>
              </a:rPr>
              <a:t>This class </a:t>
            </a:r>
            <a:r>
              <a:rPr lang="en-US" dirty="0">
                <a:solidFill>
                  <a:schemeClr val="bg1"/>
                </a:solidFill>
                <a:latin typeface="Times New Roman" pitchFamily="18" charset="0"/>
                <a:cs typeface="Times New Roman" pitchFamily="18" charset="0"/>
              </a:rPr>
              <a:t>(someday, Month ##, 2013)</a:t>
            </a:r>
            <a:endParaRPr lang="en-US" dirty="0" smtClean="0">
              <a:solidFill>
                <a:schemeClr val="bg1"/>
              </a:solidFill>
              <a:latin typeface="Times New Roman" pitchFamily="18" charset="0"/>
              <a:cs typeface="Times New Roman" pitchFamily="18" charset="0"/>
            </a:endParaRPr>
          </a:p>
          <a:p>
            <a:pPr>
              <a:buNone/>
              <a:defRPr/>
            </a:pPr>
            <a:r>
              <a:rPr lang="en-US" b="1" dirty="0" smtClean="0">
                <a:solidFill>
                  <a:srgbClr val="FFFF00"/>
                </a:solidFill>
                <a:latin typeface="Times New Roman" pitchFamily="18" charset="0"/>
                <a:cs typeface="Times New Roman" pitchFamily="18" charset="0"/>
              </a:rPr>
              <a:t>AGE Unit 20</a:t>
            </a:r>
            <a:r>
              <a:rPr lang="en-US" b="1" dirty="0">
                <a:solidFill>
                  <a:srgbClr val="FFFF00"/>
                </a:solidFill>
                <a:latin typeface="Times New Roman" pitchFamily="18" charset="0"/>
                <a:cs typeface="Times New Roman" pitchFamily="18" charset="0"/>
              </a:rPr>
              <a:t>: Particles, </a:t>
            </a:r>
            <a:r>
              <a:rPr lang="en-US" b="1" dirty="0" smtClean="0">
                <a:solidFill>
                  <a:srgbClr val="FFFF00"/>
                </a:solidFill>
                <a:latin typeface="Times New Roman" pitchFamily="18" charset="0"/>
                <a:cs typeface="Times New Roman" pitchFamily="18" charset="0"/>
              </a:rPr>
              <a:t>Adverbs and Remaining Vocabulary</a:t>
            </a:r>
            <a:endParaRPr lang="en-US" dirty="0" smtClean="0">
              <a:solidFill>
                <a:schemeClr val="bg1"/>
              </a:solidFill>
              <a:latin typeface="Times New Roman" pitchFamily="18" charset="0"/>
              <a:cs typeface="Times New Roman" pitchFamily="18" charset="0"/>
            </a:endParaRPr>
          </a:p>
          <a:p>
            <a:pPr>
              <a:defRPr/>
            </a:pPr>
            <a:r>
              <a:rPr lang="en-US" sz="2800" dirty="0" smtClean="0">
                <a:solidFill>
                  <a:schemeClr val="bg1"/>
                </a:solidFill>
                <a:latin typeface="Times New Roman" pitchFamily="18" charset="0"/>
                <a:cs typeface="Times New Roman" pitchFamily="18" charset="0"/>
              </a:rPr>
              <a:t>This Unit presents </a:t>
            </a:r>
          </a:p>
          <a:p>
            <a:pPr lvl="1">
              <a:defRPr/>
            </a:pPr>
            <a:r>
              <a:rPr lang="en-US" sz="2400" dirty="0" smtClean="0">
                <a:solidFill>
                  <a:schemeClr val="bg1"/>
                </a:solidFill>
                <a:latin typeface="Times New Roman" pitchFamily="18" charset="0"/>
                <a:cs typeface="Times New Roman" pitchFamily="18" charset="0"/>
              </a:rPr>
              <a:t>question and answer words </a:t>
            </a:r>
          </a:p>
          <a:p>
            <a:pPr lvl="1">
              <a:defRPr/>
            </a:pPr>
            <a:r>
              <a:rPr lang="en-US" sz="2400" dirty="0" smtClean="0">
                <a:solidFill>
                  <a:schemeClr val="bg1"/>
                </a:solidFill>
                <a:latin typeface="Times New Roman" pitchFamily="18" charset="0"/>
                <a:cs typeface="Times New Roman" pitchFamily="18" charset="0"/>
              </a:rPr>
              <a:t>particles </a:t>
            </a:r>
          </a:p>
          <a:p>
            <a:pPr lvl="1">
              <a:defRPr/>
            </a:pPr>
            <a:r>
              <a:rPr lang="en-US" sz="2400" dirty="0">
                <a:solidFill>
                  <a:schemeClr val="bg1"/>
                </a:solidFill>
                <a:latin typeface="Times New Roman" pitchFamily="18" charset="0"/>
                <a:cs typeface="Times New Roman" pitchFamily="18" charset="0"/>
              </a:rPr>
              <a:t>a</a:t>
            </a:r>
            <a:r>
              <a:rPr lang="en-US" sz="2400" dirty="0" smtClean="0">
                <a:solidFill>
                  <a:schemeClr val="bg1"/>
                </a:solidFill>
                <a:latin typeface="Times New Roman" pitchFamily="18" charset="0"/>
                <a:cs typeface="Times New Roman" pitchFamily="18" charset="0"/>
              </a:rPr>
              <a:t>dverbs </a:t>
            </a:r>
          </a:p>
          <a:p>
            <a:pPr lvl="1">
              <a:defRPr/>
            </a:pPr>
            <a:r>
              <a:rPr lang="en-US" sz="2400" dirty="0">
                <a:solidFill>
                  <a:schemeClr val="bg1"/>
                </a:solidFill>
                <a:latin typeface="Times New Roman" pitchFamily="18" charset="0"/>
                <a:cs typeface="Times New Roman" pitchFamily="18" charset="0"/>
              </a:rPr>
              <a:t>d</a:t>
            </a:r>
            <a:r>
              <a:rPr lang="en-US" sz="2400" dirty="0" smtClean="0">
                <a:solidFill>
                  <a:schemeClr val="bg1"/>
                </a:solidFill>
                <a:latin typeface="Times New Roman" pitchFamily="18" charset="0"/>
                <a:cs typeface="Times New Roman" pitchFamily="18" charset="0"/>
              </a:rPr>
              <a:t>efective verbs  </a:t>
            </a:r>
            <a:endParaRPr lang="en-US" sz="24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Although advanced vocabulary lists and lexica give six principal parts for Greek verbs, you are responsible for only the first three. For most reading purposes at the beginning and intermediate levels, these three are sufficient. </a:t>
            </a:r>
          </a:p>
          <a:p>
            <a:pPr>
              <a:defRPr/>
            </a:pPr>
            <a:r>
              <a:rPr lang="en-US" sz="2400" dirty="0" smtClean="0">
                <a:solidFill>
                  <a:schemeClr val="bg1"/>
                </a:solidFill>
                <a:latin typeface="Times New Roman" pitchFamily="18" charset="0"/>
                <a:cs typeface="Times New Roman" pitchFamily="18" charset="0"/>
              </a:rPr>
              <a:t>Some verbs lack even these three principal parts. Such verbs are called “defective</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endParaRPr lang="el-GR" sz="24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following slides list the “defective” verbs from your vocabulary lists and thus complete your vocabulary.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431935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idx="1"/>
          </p:nvPr>
        </p:nvSpPr>
        <p:spPr/>
        <p:txBody>
          <a:bodyPr>
            <a:normAutofit/>
          </a:bodyPr>
          <a:lstStyle/>
          <a:p>
            <a:r>
              <a:rPr lang="en-US" b="1" dirty="0" smtClean="0">
                <a:solidFill>
                  <a:srgbClr val="FFFF00"/>
                </a:solidFill>
                <a:latin typeface="Times New Roman" pitchFamily="18" charset="0"/>
                <a:cs typeface="Times New Roman" pitchFamily="18" charset="0"/>
              </a:rPr>
              <a:t>Next class </a:t>
            </a:r>
            <a:r>
              <a:rPr lang="en-US" dirty="0">
                <a:solidFill>
                  <a:schemeClr val="bg1"/>
                </a:solidFill>
                <a:latin typeface="Times New Roman" pitchFamily="18" charset="0"/>
                <a:cs typeface="Times New Roman" pitchFamily="18" charset="0"/>
              </a:rPr>
              <a:t>(someday, Month ##, 2013)</a:t>
            </a:r>
            <a:endParaRPr lang="en-US" dirty="0" smtClean="0">
              <a:solidFill>
                <a:schemeClr val="bg1"/>
              </a:solidFill>
              <a:latin typeface="Times New Roman" pitchFamily="18" charset="0"/>
              <a:cs typeface="Times New Roman" pitchFamily="18" charset="0"/>
            </a:endParaRPr>
          </a:p>
          <a:p>
            <a:pPr lvl="1">
              <a:defRPr/>
            </a:pPr>
            <a:r>
              <a:rPr lang="en-US" dirty="0" smtClean="0">
                <a:solidFill>
                  <a:schemeClr val="bg1"/>
                </a:solidFill>
                <a:latin typeface="Times New Roman" pitchFamily="18" charset="0"/>
                <a:cs typeface="Times New Roman" pitchFamily="18" charset="0"/>
              </a:rPr>
              <a:t>Unit 20 Biblical reading</a:t>
            </a:r>
            <a:r>
              <a:rPr lang="en-US" dirty="0">
                <a:solidFill>
                  <a:schemeClr val="bg1"/>
                </a:solidFill>
                <a:latin typeface="Times New Roman" pitchFamily="18" charset="0"/>
                <a:cs typeface="Times New Roman" pitchFamily="18" charset="0"/>
              </a:rPr>
              <a:t>. </a:t>
            </a:r>
          </a:p>
          <a:p>
            <a:pPr lvl="1">
              <a:defRPr/>
            </a:pPr>
            <a:r>
              <a:rPr lang="en-US" dirty="0" smtClean="0">
                <a:solidFill>
                  <a:schemeClr val="bg1"/>
                </a:solidFill>
                <a:latin typeface="Times New Roman" pitchFamily="18" charset="0"/>
                <a:cs typeface="Times New Roman" pitchFamily="18" charset="0"/>
              </a:rPr>
              <a:t>Unit 20 Classical </a:t>
            </a:r>
            <a:r>
              <a:rPr lang="en-US" dirty="0">
                <a:solidFill>
                  <a:schemeClr val="bg1"/>
                </a:solidFill>
                <a:latin typeface="Times New Roman" pitchFamily="18" charset="0"/>
                <a:cs typeface="Times New Roman" pitchFamily="18" charset="0"/>
              </a:rPr>
              <a:t>reading. </a:t>
            </a:r>
          </a:p>
          <a:p>
            <a:pPr lvl="1">
              <a:defRPr/>
            </a:pPr>
            <a:r>
              <a:rPr lang="en-US" dirty="0">
                <a:solidFill>
                  <a:schemeClr val="bg1"/>
                </a:solidFill>
                <a:latin typeface="Times New Roman" pitchFamily="18" charset="0"/>
                <a:cs typeface="Times New Roman" pitchFamily="18" charset="0"/>
              </a:rPr>
              <a:t>Be able to:  </a:t>
            </a:r>
          </a:p>
          <a:p>
            <a:pPr lvl="2">
              <a:defRPr/>
            </a:pPr>
            <a:r>
              <a:rPr lang="en-US" dirty="0">
                <a:solidFill>
                  <a:schemeClr val="bg1"/>
                </a:solidFill>
                <a:latin typeface="Times New Roman" pitchFamily="18" charset="0"/>
                <a:cs typeface="Times New Roman" pitchFamily="18" charset="0"/>
              </a:rPr>
              <a:t>read the sentences aloud </a:t>
            </a:r>
          </a:p>
          <a:p>
            <a:pPr lvl="2">
              <a:defRPr/>
            </a:pPr>
            <a:r>
              <a:rPr lang="en-US" dirty="0">
                <a:solidFill>
                  <a:schemeClr val="bg1"/>
                </a:solidFill>
                <a:latin typeface="Times New Roman" pitchFamily="18" charset="0"/>
                <a:cs typeface="Times New Roman" pitchFamily="18" charset="0"/>
              </a:rPr>
              <a:t>parse each </a:t>
            </a:r>
            <a:r>
              <a:rPr lang="en-US" dirty="0" smtClean="0">
                <a:solidFill>
                  <a:schemeClr val="bg1"/>
                </a:solidFill>
                <a:latin typeface="Times New Roman" pitchFamily="18" charset="0"/>
                <a:cs typeface="Times New Roman" pitchFamily="18" charset="0"/>
              </a:rPr>
              <a:t>verb, noun and pronoun </a:t>
            </a:r>
            <a:endParaRPr lang="en-US" dirty="0">
              <a:solidFill>
                <a:schemeClr val="bg1"/>
              </a:solidFill>
              <a:latin typeface="Times New Roman" pitchFamily="18" charset="0"/>
              <a:cs typeface="Times New Roman" pitchFamily="18" charset="0"/>
            </a:endParaRPr>
          </a:p>
          <a:p>
            <a:pPr lvl="2">
              <a:defRPr/>
            </a:pPr>
            <a:r>
              <a:rPr lang="en-US" dirty="0">
                <a:solidFill>
                  <a:schemeClr val="bg1"/>
                </a:solidFill>
                <a:latin typeface="Times New Roman" pitchFamily="18" charset="0"/>
                <a:cs typeface="Times New Roman" pitchFamily="18" charset="0"/>
              </a:rPr>
              <a:t>translate the sentences into English. </a:t>
            </a:r>
          </a:p>
        </p:txBody>
      </p:sp>
    </p:spTree>
    <p:extLst>
      <p:ext uri="{BB962C8B-B14F-4D97-AF65-F5344CB8AC3E}">
        <p14:creationId xmlns:p14="http://schemas.microsoft.com/office/powerpoint/2010/main" val="29303232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a:solidFill>
                  <a:srgbClr val="FFFF00"/>
                </a:solidFill>
                <a:latin typeface="Times New Roman" pitchFamily="18" charset="0"/>
                <a:cs typeface="Times New Roman" pitchFamily="18" charset="0"/>
              </a:rPr>
              <a:t>Unit </a:t>
            </a:r>
            <a:r>
              <a:rPr lang="en-US" sz="2800" b="1" dirty="0" smtClean="0">
                <a:solidFill>
                  <a:srgbClr val="FFFF00"/>
                </a:solidFill>
                <a:latin typeface="Times New Roman" pitchFamily="18" charset="0"/>
                <a:cs typeface="Times New Roman" pitchFamily="18" charset="0"/>
              </a:rPr>
              <a:t>23 </a:t>
            </a:r>
            <a:r>
              <a:rPr lang="en-US" sz="2800" b="1" dirty="0">
                <a:solidFill>
                  <a:srgbClr val="FFFF00"/>
                </a:solidFill>
                <a:latin typeface="Times New Roman" pitchFamily="18" charset="0"/>
                <a:cs typeface="Times New Roman" pitchFamily="18" charset="0"/>
              </a:rPr>
              <a:t>Vocabulary: Classical</a:t>
            </a:r>
            <a:endParaRPr lang="el-GR" sz="2800" dirty="0">
              <a:solidFill>
                <a:srgbClr val="FFFF00"/>
              </a:solidFill>
              <a:latin typeface="Palatino Linotype" pitchFamily="18" charset="0"/>
              <a:cs typeface="Times New Roman" pitchFamily="18" charset="0"/>
            </a:endParaRPr>
          </a:p>
          <a:p>
            <a:pPr>
              <a:defRPr/>
            </a:pPr>
            <a:r>
              <a:rPr lang="el-GR" sz="2400" dirty="0" smtClean="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βιώσομαι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ἐβίων </a:t>
            </a:r>
            <a:r>
              <a:rPr lang="en-US" sz="2400" dirty="0" smtClean="0">
                <a:solidFill>
                  <a:schemeClr val="bg1"/>
                </a:solidFill>
                <a:latin typeface="Times New Roman" pitchFamily="18" charset="0"/>
                <a:cs typeface="Times New Roman" pitchFamily="18" charset="0"/>
                <a:sym typeface="Wingdings" pitchFamily="2" charset="2"/>
              </a:rPr>
              <a:t>live</a:t>
            </a:r>
            <a:endParaRPr lang="el-GR" sz="2400" dirty="0">
              <a:solidFill>
                <a:srgbClr val="FFFF00"/>
              </a:solidFill>
              <a:latin typeface="Palatino Linotype"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δεῖ</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is necessary </a:t>
            </a:r>
          </a:p>
          <a:p>
            <a:pPr>
              <a:defRPr/>
            </a:pPr>
            <a:r>
              <a:rPr lang="en-US" sz="2400" dirty="0" err="1" smtClean="0">
                <a:solidFill>
                  <a:srgbClr val="FFFF00"/>
                </a:solidFill>
                <a:latin typeface="Palatino Linotype" pitchFamily="18" charset="0"/>
                <a:cs typeface="Times New Roman" pitchFamily="18" charset="0"/>
              </a:rPr>
              <a:t>δι</a:t>
            </a:r>
            <a:r>
              <a:rPr lang="en-US" sz="2400" dirty="0" smtClean="0">
                <a:solidFill>
                  <a:srgbClr val="FFFF00"/>
                </a:solidFill>
                <a:latin typeface="Palatino Linotype" pitchFamily="18" charset="0"/>
                <a:cs typeface="Times New Roman" pitchFamily="18" charset="0"/>
              </a:rPr>
              <a:t>αφέρει </a:t>
            </a:r>
            <a:r>
              <a:rPr lang="en-US" sz="2400" dirty="0">
                <a:solidFill>
                  <a:schemeClr val="bg1"/>
                </a:solidFill>
                <a:latin typeface="Times New Roman" pitchFamily="18" charset="0"/>
                <a:cs typeface="Times New Roman" pitchFamily="18" charset="0"/>
              </a:rPr>
              <a:t>it makes a difference </a:t>
            </a:r>
          </a:p>
          <a:p>
            <a:pPr>
              <a:defRPr/>
            </a:pPr>
            <a:r>
              <a:rPr lang="en-US" sz="2400" dirty="0" err="1">
                <a:solidFill>
                  <a:srgbClr val="FFFF00"/>
                </a:solidFill>
                <a:latin typeface="Palatino Linotype" pitchFamily="18" charset="0"/>
                <a:cs typeface="Times New Roman" pitchFamily="18" charset="0"/>
              </a:rPr>
              <a:t>δοκεῖ</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seems (best) to (+ </a:t>
            </a:r>
            <a:r>
              <a:rPr lang="en-US" sz="2400" i="1" dirty="0">
                <a:solidFill>
                  <a:schemeClr val="bg1"/>
                </a:solidFill>
                <a:latin typeface="Times New Roman" pitchFamily="18" charset="0"/>
                <a:cs typeface="Times New Roman" pitchFamily="18" charset="0"/>
              </a:rPr>
              <a:t>dat</a:t>
            </a:r>
            <a:r>
              <a:rPr lang="en-US" sz="2400" dirty="0">
                <a:solidFill>
                  <a:schemeClr val="bg1"/>
                </a:solidFill>
                <a:latin typeface="Times New Roman" pitchFamily="18" charset="0"/>
                <a:cs typeface="Times New Roman" pitchFamily="18" charset="0"/>
              </a:rPr>
              <a:t>.)</a:t>
            </a:r>
          </a:p>
          <a:p>
            <a:pPr>
              <a:defRPr/>
            </a:pPr>
            <a:r>
              <a:rPr lang="el-GR" sz="2400" dirty="0" smtClean="0">
                <a:solidFill>
                  <a:srgbClr val="FFFF00"/>
                </a:solidFill>
                <a:latin typeface="Palatino Linotype" pitchFamily="18" charset="0"/>
                <a:cs typeface="Times New Roman" pitchFamily="18" charset="0"/>
              </a:rPr>
              <a:t>εἶμι </a:t>
            </a:r>
            <a:r>
              <a:rPr lang="en-US" sz="2400" dirty="0" smtClean="0">
                <a:solidFill>
                  <a:schemeClr val="bg1"/>
                </a:solidFill>
                <a:latin typeface="Times New Roman" pitchFamily="18" charset="0"/>
                <a:cs typeface="Times New Roman" pitchFamily="18" charset="0"/>
              </a:rPr>
              <a:t>go </a:t>
            </a:r>
          </a:p>
          <a:p>
            <a:pPr lvl="1">
              <a:defRPr/>
            </a:pPr>
            <a:r>
              <a:rPr lang="en-US" sz="2000" dirty="0" smtClean="0">
                <a:solidFill>
                  <a:schemeClr val="bg1"/>
                </a:solidFill>
                <a:latin typeface="Times New Roman" pitchFamily="18" charset="0"/>
                <a:cs typeface="Times New Roman" pitchFamily="18" charset="0"/>
              </a:rPr>
              <a:t>For conjugation of this verb, see following slides. </a:t>
            </a:r>
            <a:endParaRPr lang="en-US" sz="2000" dirty="0">
              <a:solidFill>
                <a:schemeClr val="bg1"/>
              </a:solidFill>
              <a:latin typeface="Times New Roman" pitchFamily="18" charset="0"/>
              <a:cs typeface="Times New Roman" pitchFamily="18" charset="0"/>
            </a:endParaRPr>
          </a:p>
          <a:p>
            <a:pPr>
              <a:defRPr/>
            </a:pPr>
            <a:r>
              <a:rPr lang="el-GR" sz="2400" dirty="0" smtClean="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ἐρήσομαι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ἠρόμην </a:t>
            </a:r>
            <a:r>
              <a:rPr lang="en-US" sz="2400" dirty="0">
                <a:solidFill>
                  <a:schemeClr val="bg1"/>
                </a:solidFill>
                <a:latin typeface="Times New Roman" pitchFamily="18" charset="0"/>
                <a:cs typeface="Times New Roman" pitchFamily="18" charset="0"/>
                <a:sym typeface="Wingdings" pitchFamily="2" charset="2"/>
              </a:rPr>
              <a:t>ask </a:t>
            </a:r>
            <a:endParaRPr lang="el-GR" sz="2400" dirty="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4260642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εἶ</a:t>
            </a:r>
            <a:r>
              <a:rPr lang="el-GR" u="sng" dirty="0" smtClean="0">
                <a:solidFill>
                  <a:srgbClr val="FFFF00"/>
                </a:solidFill>
                <a:latin typeface="Palatino Linotype" pitchFamily="18" charset="0"/>
                <a:cs typeface="Times New Roman" pitchFamily="18" charset="0"/>
              </a:rPr>
              <a:t>μι</a:t>
            </a:r>
            <a:r>
              <a:rPr lang="el-GR" dirty="0" smtClean="0">
                <a:solidFill>
                  <a:srgbClr val="FFFF00"/>
                </a:solidFill>
                <a:latin typeface="Palatino Linotype" pitchFamily="18" charset="0"/>
                <a:cs typeface="Times New Roman" pitchFamily="18" charset="0"/>
              </a:rPr>
              <a:t> </a:t>
            </a:r>
          </a:p>
          <a:p>
            <a:r>
              <a:rPr lang="el-GR" dirty="0" smtClean="0">
                <a:solidFill>
                  <a:srgbClr val="FFFF00"/>
                </a:solidFill>
                <a:latin typeface="Palatino Linotype" pitchFamily="18" charset="0"/>
                <a:cs typeface="Times New Roman" pitchFamily="18" charset="0"/>
              </a:rPr>
              <a:t>εἶ </a:t>
            </a:r>
            <a:r>
              <a:rPr lang="en-US" sz="2400" dirty="0" smtClean="0">
                <a:solidFill>
                  <a:schemeClr val="bg1"/>
                </a:solidFill>
                <a:latin typeface="Times New Roman" pitchFamily="18" charset="0"/>
                <a:cs typeface="Times New Roman" pitchFamily="18" charset="0"/>
              </a:rPr>
              <a:t>imperative</a:t>
            </a:r>
            <a:r>
              <a:rPr lang="en-US"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ἴθι</a:t>
            </a:r>
          </a:p>
          <a:p>
            <a:r>
              <a:rPr lang="el-GR" dirty="0" smtClean="0">
                <a:solidFill>
                  <a:srgbClr val="FFFF00"/>
                </a:solidFill>
                <a:latin typeface="Palatino Linotype" pitchFamily="18" charset="0"/>
                <a:cs typeface="Times New Roman" pitchFamily="18" charset="0"/>
              </a:rPr>
              <a:t>εἶ</a:t>
            </a:r>
            <a:r>
              <a:rPr lang="el-GR" u="sng" dirty="0" smtClean="0">
                <a:solidFill>
                  <a:srgbClr val="FFFF00"/>
                </a:solidFill>
                <a:latin typeface="Palatino Linotype" pitchFamily="18" charset="0"/>
                <a:cs typeface="Times New Roman" pitchFamily="18" charset="0"/>
              </a:rPr>
              <a:t>σι</a:t>
            </a:r>
            <a:endParaRPr lang="en-US" u="sng" dirty="0" smtClean="0">
              <a:solidFill>
                <a:srgbClr val="FFFF00"/>
              </a:solidFill>
              <a:latin typeface="Palatino Linotype" pitchFamily="18" charset="0"/>
              <a:cs typeface="Times New Roman" pitchFamily="18" charset="0"/>
            </a:endParaRPr>
          </a:p>
          <a:p>
            <a:pPr marL="0" indent="0">
              <a:buNone/>
            </a:pPr>
            <a:endParaRPr lang="el-GR" sz="2400" dirty="0" smtClean="0">
              <a:solidFill>
                <a:schemeClr val="bg1"/>
              </a:solidFill>
              <a:latin typeface="Times New Roman" pitchFamily="18" charset="0"/>
              <a:cs typeface="Times New Roman" pitchFamily="18" charset="0"/>
            </a:endParaRPr>
          </a:p>
          <a:p>
            <a:pPr marL="0" indent="0">
              <a:buNone/>
            </a:pPr>
            <a:r>
              <a:rPr lang="en-US" sz="2400" dirty="0" smtClean="0">
                <a:solidFill>
                  <a:schemeClr val="bg1"/>
                </a:solidFill>
                <a:latin typeface="Times New Roman" pitchFamily="18" charset="0"/>
                <a:cs typeface="Times New Roman" pitchFamily="18" charset="0"/>
              </a:rPr>
              <a:t>infinitive</a:t>
            </a:r>
            <a:r>
              <a:rPr lang="en-US"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ἰέναι</a:t>
            </a:r>
            <a:endParaRPr lang="en-US" sz="2400" dirty="0">
              <a:solidFill>
                <a:srgbClr val="FFFF00"/>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ἴ</a:t>
            </a:r>
            <a:r>
              <a:rPr lang="el-GR" u="sng" dirty="0" smtClean="0">
                <a:solidFill>
                  <a:srgbClr val="FFFF00"/>
                </a:solidFill>
                <a:latin typeface="Palatino Linotype" pitchFamily="18" charset="0"/>
                <a:cs typeface="Times New Roman" pitchFamily="18" charset="0"/>
              </a:rPr>
              <a:t>μεν</a:t>
            </a:r>
            <a:endParaRPr lang="en-US" u="sng"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ἴ</a:t>
            </a:r>
            <a:r>
              <a:rPr lang="el-GR" u="sng"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ἴ</a:t>
            </a:r>
            <a:r>
              <a:rPr lang="el-GR" u="sng" dirty="0" smtClean="0">
                <a:solidFill>
                  <a:srgbClr val="FFFF00"/>
                </a:solidFill>
                <a:latin typeface="Palatino Linotype" pitchFamily="18" charset="0"/>
                <a:cs typeface="Times New Roman" pitchFamily="18" charset="0"/>
              </a:rPr>
              <a:t>ασι</a:t>
            </a:r>
            <a:r>
              <a:rPr lang="el-GR" dirty="0" smtClean="0">
                <a:solidFill>
                  <a:srgbClr val="FFFF00"/>
                </a:solidFill>
                <a:latin typeface="Palatino Linotype" pitchFamily="18" charset="0"/>
                <a:cs typeface="Times New Roman" pitchFamily="18" charset="0"/>
              </a:rPr>
              <a:t> </a:t>
            </a:r>
          </a:p>
          <a:p>
            <a:pPr marL="0" indent="0">
              <a:buNone/>
            </a:pPr>
            <a:endParaRPr lang="el-GR" sz="2400" dirty="0" smtClean="0">
              <a:solidFill>
                <a:schemeClr val="bg1"/>
              </a:solidFill>
              <a:latin typeface="Times New Roman" pitchFamily="18" charset="0"/>
              <a:cs typeface="Times New Roman" pitchFamily="18" charset="0"/>
            </a:endParaRPr>
          </a:p>
          <a:p>
            <a:pPr marL="0" indent="0">
              <a:buNone/>
            </a:pPr>
            <a:r>
              <a:rPr lang="en-US" sz="2400" dirty="0" smtClean="0">
                <a:solidFill>
                  <a:schemeClr val="bg1"/>
                </a:solidFill>
                <a:latin typeface="Times New Roman" pitchFamily="18" charset="0"/>
                <a:cs typeface="Times New Roman" pitchFamily="18" charset="0"/>
              </a:rPr>
              <a:t>participle: </a:t>
            </a:r>
            <a:r>
              <a:rPr lang="el-GR" sz="2400" dirty="0" smtClean="0">
                <a:solidFill>
                  <a:srgbClr val="FFFF00"/>
                </a:solidFill>
                <a:latin typeface="Palatino Linotype" pitchFamily="18" charset="0"/>
                <a:cs typeface="Times New Roman" pitchFamily="18" charset="0"/>
              </a:rPr>
              <a:t>ἰών</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ἰοῦσα</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ἰόν</a:t>
            </a:r>
            <a:r>
              <a:rPr lang="el-GR" sz="2400" dirty="0" smtClean="0">
                <a:solidFill>
                  <a:schemeClr val="bg1"/>
                </a:solidFill>
                <a:latin typeface="Palatino Linotype" pitchFamily="18" charset="0"/>
                <a:cs typeface="Times New Roman" pitchFamily="18" charset="0"/>
              </a:rPr>
              <a:t> </a:t>
            </a:r>
            <a:endParaRPr lang="en-US" sz="2400" dirty="0">
              <a:solidFill>
                <a:srgbClr val="FFFF00"/>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60579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Present Active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εἶμι </a:t>
            </a:r>
            <a:r>
              <a:rPr lang="en-US" sz="2000" dirty="0" smtClean="0">
                <a:solidFill>
                  <a:schemeClr val="bg1"/>
                </a:solidFill>
                <a:latin typeface="Times New Roman" pitchFamily="18" charset="0"/>
                <a:cs typeface="Times New Roman" pitchFamily="18" charset="0"/>
              </a:rPr>
              <a:t>(GPH p. </a:t>
            </a:r>
            <a:r>
              <a:rPr lang="el-GR" sz="2000" dirty="0" smtClean="0">
                <a:solidFill>
                  <a:schemeClr val="bg1"/>
                </a:solidFill>
                <a:latin typeface="Times New Roman" pitchFamily="18" charset="0"/>
                <a:cs typeface="Times New Roman" pitchFamily="18" charset="0"/>
              </a:rPr>
              <a:t>175</a:t>
            </a:r>
            <a:r>
              <a:rPr lang="en-US" sz="2000" dirty="0" smtClean="0">
                <a:solidFill>
                  <a:schemeClr val="bg1"/>
                </a:solidFill>
                <a:latin typeface="Times New Roman" pitchFamily="18" charset="0"/>
                <a:cs typeface="Times New Roman" pitchFamily="18" charset="0"/>
              </a:rPr>
              <a:t>) </a:t>
            </a:r>
            <a:endParaRPr lang="en-US" sz="2000" dirty="0"/>
          </a:p>
        </p:txBody>
      </p:sp>
      <p:sp>
        <p:nvSpPr>
          <p:cNvPr id="8" name="TextBox 7"/>
          <p:cNvSpPr txBox="1"/>
          <p:nvPr/>
        </p:nvSpPr>
        <p:spPr>
          <a:xfrm>
            <a:off x="732865" y="4426684"/>
            <a:ext cx="7848601" cy="1323439"/>
          </a:xfrm>
          <a:prstGeom prst="rect">
            <a:avLst/>
          </a:prstGeom>
          <a:noFill/>
          <a:ln w="12700">
            <a:solidFill>
              <a:schemeClr val="bg1"/>
            </a:solidFill>
          </a:ln>
        </p:spPr>
        <p:txBody>
          <a:bodyPr wrap="square" rtlCol="0">
            <a:spAutoFit/>
          </a:bodyPr>
          <a:lstStyle/>
          <a:p>
            <a:r>
              <a:rPr lang="en-US" sz="2000" dirty="0" smtClean="0">
                <a:solidFill>
                  <a:schemeClr val="bg1"/>
                </a:solidFill>
                <a:latin typeface="Times New Roman" pitchFamily="18" charset="0"/>
                <a:cs typeface="Times New Roman" pitchFamily="18" charset="0"/>
              </a:rPr>
              <a:t>This verb is formed from the stem </a:t>
            </a:r>
            <a:r>
              <a:rPr lang="el-GR" sz="2000" dirty="0" smtClean="0">
                <a:solidFill>
                  <a:srgbClr val="FFFF00"/>
                </a:solidFill>
                <a:latin typeface="Palatino Linotype" pitchFamily="18" charset="0"/>
                <a:cs typeface="Times New Roman" pitchFamily="18" charset="0"/>
              </a:rPr>
              <a:t>ἰ</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εἰ</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a:t>
            </a:r>
            <a:r>
              <a:rPr lang="en-US" sz="2000" dirty="0" smtClean="0">
                <a:solidFill>
                  <a:schemeClr val="bg1"/>
                </a:solidFill>
                <a:latin typeface="Times New Roman" pitchFamily="18" charset="0"/>
                <a:cs typeface="Times New Roman" pitchFamily="18" charset="0"/>
              </a:rPr>
              <a:t> As often </a:t>
            </a:r>
            <a:r>
              <a:rPr lang="en-US" sz="2000" dirty="0">
                <a:solidFill>
                  <a:schemeClr val="bg1"/>
                </a:solidFill>
                <a:latin typeface="Times New Roman" pitchFamily="18" charset="0"/>
                <a:cs typeface="Times New Roman" pitchFamily="18" charset="0"/>
              </a:rPr>
              <a:t>with </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μι </a:t>
            </a:r>
            <a:r>
              <a:rPr lang="en-US" sz="2000" dirty="0" smtClean="0">
                <a:solidFill>
                  <a:schemeClr val="bg1"/>
                </a:solidFill>
                <a:latin typeface="Times New Roman" pitchFamily="18" charset="0"/>
                <a:cs typeface="Times New Roman" pitchFamily="18" charset="0"/>
              </a:rPr>
              <a:t>verbs, the singular shows the long vowel sound and the plural has the short vowel sound. Although a present tense, it formally means “will go” but it has a complex relationship with the verb </a:t>
            </a:r>
            <a:r>
              <a:rPr lang="el-GR" sz="2000" dirty="0" smtClean="0">
                <a:solidFill>
                  <a:srgbClr val="FFFF00"/>
                </a:solidFill>
                <a:latin typeface="Palatino Linotype" pitchFamily="18" charset="0"/>
                <a:cs typeface="Times New Roman" pitchFamily="18" charset="0"/>
              </a:rPr>
              <a:t>ἔρχομαι</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(see Unit 23). </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0615341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ᾖ</a:t>
            </a:r>
            <a:r>
              <a:rPr lang="el-GR" u="sng" dirty="0" smtClean="0">
                <a:solidFill>
                  <a:srgbClr val="FFFF00"/>
                </a:solidFill>
                <a:latin typeface="Palatino Linotype" pitchFamily="18" charset="0"/>
                <a:cs typeface="Times New Roman" pitchFamily="18" charset="0"/>
              </a:rPr>
              <a:t>α</a:t>
            </a:r>
            <a:r>
              <a:rPr lang="el-GR" dirty="0" smtClean="0">
                <a:solidFill>
                  <a:srgbClr val="FFFF00"/>
                </a:solidFill>
                <a:latin typeface="Palatino Linotype" pitchFamily="18" charset="0"/>
                <a:cs typeface="Times New Roman" pitchFamily="18" charset="0"/>
              </a:rPr>
              <a:t> </a:t>
            </a:r>
            <a:r>
              <a:rPr lang="en-US" dirty="0" smtClean="0">
                <a:solidFill>
                  <a:schemeClr val="bg1"/>
                </a:solidFill>
                <a:latin typeface="Times New Roman" pitchFamily="18" charset="0"/>
                <a:cs typeface="Times New Roman" pitchFamily="18" charset="0"/>
              </a:rPr>
              <a:t>or</a:t>
            </a:r>
            <a:r>
              <a:rPr lang="el-GR" dirty="0" smtClean="0">
                <a:solidFill>
                  <a:schemeClr val="bg1"/>
                </a:solidFill>
                <a:latin typeface="Times New Roman" pitchFamily="18" charset="0"/>
                <a:cs typeface="Times New Roman" pitchFamily="18" charset="0"/>
              </a:rPr>
              <a:t> </a:t>
            </a:r>
            <a:r>
              <a:rPr lang="el-GR" dirty="0" smtClean="0">
                <a:solidFill>
                  <a:srgbClr val="FFFF00"/>
                </a:solidFill>
                <a:latin typeface="Palatino Linotype" pitchFamily="18" charset="0"/>
                <a:cs typeface="Times New Roman" pitchFamily="18" charset="0"/>
              </a:rPr>
              <a:t>ᾔ</a:t>
            </a:r>
            <a:r>
              <a:rPr lang="el-GR" u="sng" dirty="0" smtClean="0">
                <a:solidFill>
                  <a:srgbClr val="FFFF00"/>
                </a:solidFill>
                <a:latin typeface="Palatino Linotype" pitchFamily="18" charset="0"/>
                <a:cs typeface="Times New Roman" pitchFamily="18" charset="0"/>
              </a:rPr>
              <a:t>ειν</a:t>
            </a:r>
            <a:r>
              <a:rPr lang="el-GR" dirty="0" smtClean="0">
                <a:solidFill>
                  <a:srgbClr val="FFFF00"/>
                </a:solidFill>
                <a:latin typeface="Palatino Linotype" pitchFamily="18" charset="0"/>
                <a:cs typeface="Times New Roman" pitchFamily="18" charset="0"/>
              </a:rPr>
              <a:t> </a:t>
            </a:r>
          </a:p>
          <a:p>
            <a:r>
              <a:rPr lang="el-GR" dirty="0" smtClean="0">
                <a:solidFill>
                  <a:srgbClr val="FFFF00"/>
                </a:solidFill>
                <a:latin typeface="Palatino Linotype" pitchFamily="18" charset="0"/>
                <a:cs typeface="Times New Roman" pitchFamily="18" charset="0"/>
              </a:rPr>
              <a:t>ᾔ</a:t>
            </a:r>
            <a:r>
              <a:rPr lang="el-GR" u="sng" dirty="0" smtClean="0">
                <a:solidFill>
                  <a:srgbClr val="FFFF00"/>
                </a:solidFill>
                <a:latin typeface="Palatino Linotype" pitchFamily="18" charset="0"/>
                <a:cs typeface="Times New Roman" pitchFamily="18" charset="0"/>
              </a:rPr>
              <a:t>εισθα</a:t>
            </a:r>
            <a:r>
              <a:rPr lang="el-GR" dirty="0" smtClean="0">
                <a:solidFill>
                  <a:srgbClr val="FFFF00"/>
                </a:solidFill>
                <a:latin typeface="Palatino Linotype" pitchFamily="18" charset="0"/>
                <a:cs typeface="Times New Roman" pitchFamily="18" charset="0"/>
              </a:rPr>
              <a:t> </a:t>
            </a:r>
            <a:r>
              <a:rPr lang="en-US" dirty="0">
                <a:solidFill>
                  <a:schemeClr val="bg1"/>
                </a:solidFill>
                <a:latin typeface="Times New Roman" pitchFamily="18" charset="0"/>
                <a:cs typeface="Times New Roman" pitchFamily="18" charset="0"/>
              </a:rPr>
              <a:t>or </a:t>
            </a:r>
            <a:r>
              <a:rPr lang="el-GR" dirty="0" smtClean="0">
                <a:solidFill>
                  <a:srgbClr val="FFFF00"/>
                </a:solidFill>
                <a:latin typeface="Palatino Linotype" pitchFamily="18" charset="0"/>
                <a:cs typeface="Times New Roman" pitchFamily="18" charset="0"/>
              </a:rPr>
              <a:t>ᾔ</a:t>
            </a:r>
            <a:r>
              <a:rPr lang="el-GR" u="sng" dirty="0" smtClean="0">
                <a:solidFill>
                  <a:srgbClr val="FFFF00"/>
                </a:solidFill>
                <a:latin typeface="Palatino Linotype" pitchFamily="18" charset="0"/>
                <a:cs typeface="Times New Roman" pitchFamily="18" charset="0"/>
              </a:rPr>
              <a:t>εις</a:t>
            </a:r>
            <a:r>
              <a:rPr lang="el-GR" dirty="0" smtClean="0">
                <a:solidFill>
                  <a:srgbClr val="FFFF00"/>
                </a:solidFill>
                <a:latin typeface="Palatino Linotype" pitchFamily="18" charset="0"/>
                <a:cs typeface="Times New Roman" pitchFamily="18" charset="0"/>
              </a:rPr>
              <a:t> </a:t>
            </a:r>
            <a:endParaRPr lang="en-US" dirty="0" smtClean="0">
              <a:solidFill>
                <a:schemeClr val="bg1"/>
              </a:solidFill>
              <a:latin typeface="Times New Roman"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ᾔ</a:t>
            </a:r>
            <a:r>
              <a:rPr lang="el-GR" u="sng" dirty="0" smtClean="0">
                <a:solidFill>
                  <a:srgbClr val="FFFF00"/>
                </a:solidFill>
                <a:latin typeface="Palatino Linotype" pitchFamily="18" charset="0"/>
                <a:cs typeface="Times New Roman" pitchFamily="18" charset="0"/>
              </a:rPr>
              <a:t>ει</a:t>
            </a:r>
            <a:r>
              <a:rPr lang="el-GR" dirty="0" smtClean="0">
                <a:solidFill>
                  <a:srgbClr val="FFFF00"/>
                </a:solidFill>
                <a:latin typeface="Palatino Linotype" pitchFamily="18" charset="0"/>
                <a:cs typeface="Times New Roman" pitchFamily="18" charset="0"/>
              </a:rPr>
              <a:t>ν</a:t>
            </a: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or</a:t>
            </a:r>
            <a:r>
              <a:rPr lang="el-GR" dirty="0" smtClean="0">
                <a:solidFill>
                  <a:srgbClr val="FFFF00"/>
                </a:solidFill>
                <a:latin typeface="Palatino Linotype" pitchFamily="18" charset="0"/>
                <a:cs typeface="Times New Roman" pitchFamily="18" charset="0"/>
              </a:rPr>
              <a:t> ᾔ</a:t>
            </a:r>
            <a:r>
              <a:rPr lang="el-GR" u="sng" dirty="0" smtClean="0">
                <a:solidFill>
                  <a:srgbClr val="FFFF00"/>
                </a:solidFill>
                <a:latin typeface="Palatino Linotype" pitchFamily="18" charset="0"/>
                <a:cs typeface="Times New Roman" pitchFamily="18" charset="0"/>
              </a:rPr>
              <a:t>ει </a:t>
            </a:r>
            <a:r>
              <a:rPr lang="el-GR" dirty="0" smtClean="0">
                <a:solidFill>
                  <a:srgbClr val="FFFF00"/>
                </a:solidFill>
                <a:latin typeface="Palatino Linotype" pitchFamily="18" charset="0"/>
                <a:cs typeface="Times New Roman" pitchFamily="18" charset="0"/>
              </a:rPr>
              <a:t> </a:t>
            </a:r>
            <a:endParaRPr lang="en-US" u="sng" dirty="0" smtClean="0">
              <a:solidFill>
                <a:srgbClr val="FFFF00"/>
              </a:solidFill>
              <a:latin typeface="Palatino Linotype" pitchFamily="18" charset="0"/>
              <a:cs typeface="Times New Roman" pitchFamily="18" charset="0"/>
            </a:endParaRPr>
          </a:p>
          <a:p>
            <a:pPr marL="0" indent="0">
              <a:buNone/>
            </a:pPr>
            <a:endParaRPr lang="el-GR" sz="2400" dirty="0" smtClean="0">
              <a:solidFill>
                <a:schemeClr val="bg1"/>
              </a:solidFill>
              <a:latin typeface="Times New Roman"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ᾖ</a:t>
            </a:r>
            <a:r>
              <a:rPr lang="el-GR" u="sng" dirty="0" smtClean="0">
                <a:solidFill>
                  <a:srgbClr val="FFFF00"/>
                </a:solidFill>
                <a:latin typeface="Palatino Linotype" pitchFamily="18" charset="0"/>
                <a:cs typeface="Times New Roman" pitchFamily="18" charset="0"/>
              </a:rPr>
              <a:t>μεν</a:t>
            </a:r>
            <a:r>
              <a:rPr lang="en-US" dirty="0" smtClean="0">
                <a:solidFill>
                  <a:srgbClr val="FFFF00"/>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ᾖ</a:t>
            </a:r>
            <a:r>
              <a:rPr lang="el-GR" u="sng"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ᾖ</a:t>
            </a:r>
            <a:r>
              <a:rPr lang="el-GR" u="sng" dirty="0" smtClean="0">
                <a:solidFill>
                  <a:srgbClr val="FFFF00"/>
                </a:solidFill>
                <a:latin typeface="Palatino Linotype" pitchFamily="18" charset="0"/>
                <a:cs typeface="Times New Roman" pitchFamily="18" charset="0"/>
              </a:rPr>
              <a:t>σαν</a:t>
            </a:r>
            <a:r>
              <a:rPr lang="el-GR" dirty="0" smtClean="0">
                <a:solidFill>
                  <a:srgbClr val="FFFF00"/>
                </a:solidFill>
                <a:latin typeface="Palatino Linotype" pitchFamily="18" charset="0"/>
                <a:cs typeface="Times New Roman" pitchFamily="18" charset="0"/>
              </a:rPr>
              <a:t> </a:t>
            </a:r>
            <a:r>
              <a:rPr lang="en-US" dirty="0" smtClean="0">
                <a:solidFill>
                  <a:schemeClr val="bg1"/>
                </a:solidFill>
                <a:latin typeface="Times New Roman" pitchFamily="18" charset="0"/>
                <a:cs typeface="Times New Roman" pitchFamily="18" charset="0"/>
              </a:rPr>
              <a:t>or</a:t>
            </a:r>
            <a:r>
              <a:rPr lang="el-GR" dirty="0" smtClean="0">
                <a:solidFill>
                  <a:schemeClr val="bg1"/>
                </a:solidFill>
                <a:latin typeface="Times New Roman" pitchFamily="18" charset="0"/>
                <a:cs typeface="Times New Roman" pitchFamily="18" charset="0"/>
              </a:rPr>
              <a:t> </a:t>
            </a:r>
            <a:r>
              <a:rPr lang="el-GR" dirty="0" smtClean="0">
                <a:solidFill>
                  <a:srgbClr val="FFFF00"/>
                </a:solidFill>
                <a:latin typeface="Palatino Linotype" pitchFamily="18" charset="0"/>
                <a:cs typeface="Times New Roman" pitchFamily="18" charset="0"/>
              </a:rPr>
              <a:t>ᾔε</a:t>
            </a:r>
            <a:r>
              <a:rPr lang="el-GR" u="sng" dirty="0" smtClean="0">
                <a:solidFill>
                  <a:srgbClr val="FFFF00"/>
                </a:solidFill>
                <a:latin typeface="Palatino Linotype" pitchFamily="18" charset="0"/>
                <a:cs typeface="Times New Roman" pitchFamily="18" charset="0"/>
              </a:rPr>
              <a:t>σαν</a:t>
            </a:r>
            <a:r>
              <a:rPr lang="el-GR" dirty="0" smtClean="0">
                <a:solidFill>
                  <a:srgbClr val="FFFF00"/>
                </a:solidFill>
                <a:latin typeface="Palatino Linotype" pitchFamily="18" charset="0"/>
                <a:cs typeface="Times New Roman" pitchFamily="18" charset="0"/>
              </a:rPr>
              <a:t> </a:t>
            </a:r>
          </a:p>
          <a:p>
            <a:pPr marL="0" indent="0">
              <a:buNone/>
            </a:pPr>
            <a:endParaRPr lang="el-GR" sz="2400" dirty="0" smtClean="0">
              <a:solidFill>
                <a:schemeClr val="bg1"/>
              </a:solidFill>
              <a:latin typeface="Times New Roman"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60579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Imperfect Active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εἶμι </a:t>
            </a:r>
            <a:r>
              <a:rPr lang="en-US" sz="2000" dirty="0" smtClean="0">
                <a:solidFill>
                  <a:schemeClr val="bg1"/>
                </a:solidFill>
                <a:latin typeface="Times New Roman" pitchFamily="18" charset="0"/>
                <a:cs typeface="Times New Roman" pitchFamily="18" charset="0"/>
              </a:rPr>
              <a:t>(GPH p. </a:t>
            </a:r>
            <a:r>
              <a:rPr lang="el-GR" sz="2000" dirty="0" smtClean="0">
                <a:solidFill>
                  <a:schemeClr val="bg1"/>
                </a:solidFill>
                <a:latin typeface="Times New Roman" pitchFamily="18" charset="0"/>
                <a:cs typeface="Times New Roman" pitchFamily="18" charset="0"/>
              </a:rPr>
              <a:t>166</a:t>
            </a:r>
            <a:r>
              <a:rPr lang="en-US" sz="2000" dirty="0" smtClean="0">
                <a:solidFill>
                  <a:schemeClr val="bg1"/>
                </a:solidFill>
                <a:latin typeface="Times New Roman" pitchFamily="18" charset="0"/>
                <a:cs typeface="Times New Roman" pitchFamily="18" charset="0"/>
              </a:rPr>
              <a:t>) </a:t>
            </a:r>
            <a:endParaRPr lang="en-US" sz="2000" dirty="0"/>
          </a:p>
        </p:txBody>
      </p:sp>
      <p:sp>
        <p:nvSpPr>
          <p:cNvPr id="8" name="TextBox 7"/>
          <p:cNvSpPr txBox="1"/>
          <p:nvPr/>
        </p:nvSpPr>
        <p:spPr>
          <a:xfrm>
            <a:off x="732865" y="4426684"/>
            <a:ext cx="7848601" cy="1015663"/>
          </a:xfrm>
          <a:prstGeom prst="rect">
            <a:avLst/>
          </a:prstGeom>
          <a:noFill/>
          <a:ln w="12700">
            <a:solidFill>
              <a:schemeClr val="bg1"/>
            </a:solidFill>
          </a:ln>
        </p:spPr>
        <p:txBody>
          <a:bodyPr wrap="square" rtlCol="0">
            <a:spAutoFit/>
          </a:bodyPr>
          <a:lstStyle/>
          <a:p>
            <a:r>
              <a:rPr lang="en-US" sz="2000" dirty="0">
                <a:solidFill>
                  <a:schemeClr val="bg1"/>
                </a:solidFill>
                <a:latin typeface="Times New Roman" pitchFamily="18" charset="0"/>
                <a:cs typeface="Times New Roman" pitchFamily="18" charset="0"/>
              </a:rPr>
              <a:t>This verb is </a:t>
            </a:r>
            <a:r>
              <a:rPr lang="en-US" sz="2000" dirty="0" smtClean="0">
                <a:solidFill>
                  <a:schemeClr val="bg1"/>
                </a:solidFill>
                <a:latin typeface="Times New Roman" pitchFamily="18" charset="0"/>
                <a:cs typeface="Times New Roman" pitchFamily="18" charset="0"/>
              </a:rPr>
              <a:t>formed </a:t>
            </a:r>
            <a:r>
              <a:rPr lang="en-US" sz="2000" dirty="0">
                <a:solidFill>
                  <a:schemeClr val="bg1"/>
                </a:solidFill>
                <a:latin typeface="Times New Roman" pitchFamily="18" charset="0"/>
                <a:cs typeface="Times New Roman" pitchFamily="18" charset="0"/>
              </a:rPr>
              <a:t>from the stem </a:t>
            </a:r>
            <a:r>
              <a:rPr lang="el-GR" sz="2000" dirty="0" smtClean="0">
                <a:solidFill>
                  <a:srgbClr val="FFFF00"/>
                </a:solidFill>
                <a:latin typeface="Palatino Linotype" pitchFamily="18" charset="0"/>
                <a:cs typeface="Times New Roman" pitchFamily="18" charset="0"/>
              </a:rPr>
              <a:t>εἰ</a:t>
            </a:r>
            <a:r>
              <a:rPr lang="en-US" sz="2000" dirty="0">
                <a:solidFill>
                  <a:schemeClr val="bg1"/>
                </a:solidFill>
                <a:latin typeface="Times New Roman" pitchFamily="18" charset="0"/>
                <a:cs typeface="Times New Roman" pitchFamily="18" charset="0"/>
              </a:rPr>
              <a:t>-</a:t>
            </a:r>
            <a:r>
              <a:rPr lang="el-GR" sz="2000" dirty="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 </a:t>
            </a:r>
            <a:endParaRPr lang="el-GR" sz="2000" dirty="0" smtClean="0">
              <a:solidFill>
                <a:schemeClr val="bg1"/>
              </a:solidFill>
              <a:latin typeface="Times New Roman" pitchFamily="18" charset="0"/>
              <a:cs typeface="Times New Roman" pitchFamily="18" charset="0"/>
            </a:endParaRPr>
          </a:p>
          <a:p>
            <a:endParaRPr lang="en-US" sz="2000" dirty="0">
              <a:solidFill>
                <a:schemeClr val="bg1"/>
              </a:solidFill>
              <a:latin typeface="Times New Roman" pitchFamily="18" charset="0"/>
              <a:cs typeface="Times New Roman" pitchFamily="18" charset="0"/>
            </a:endParaRPr>
          </a:p>
          <a:p>
            <a:r>
              <a:rPr lang="en-US" sz="2000" dirty="0" smtClean="0">
                <a:solidFill>
                  <a:schemeClr val="bg1"/>
                </a:solidFill>
                <a:latin typeface="Times New Roman" pitchFamily="18" charset="0"/>
                <a:cs typeface="Times New Roman" pitchFamily="18" charset="0"/>
              </a:rPr>
              <a:t>It functions as the imperfect of the </a:t>
            </a:r>
            <a:r>
              <a:rPr lang="en-US" sz="2000" dirty="0">
                <a:solidFill>
                  <a:schemeClr val="bg1"/>
                </a:solidFill>
                <a:latin typeface="Times New Roman" pitchFamily="18" charset="0"/>
                <a:cs typeface="Times New Roman" pitchFamily="18" charset="0"/>
              </a:rPr>
              <a:t>verb </a:t>
            </a:r>
            <a:r>
              <a:rPr lang="el-GR" sz="2000" dirty="0">
                <a:solidFill>
                  <a:srgbClr val="FFFF00"/>
                </a:solidFill>
                <a:latin typeface="Palatino Linotype" pitchFamily="18" charset="0"/>
                <a:cs typeface="Times New Roman" pitchFamily="18" charset="0"/>
              </a:rPr>
              <a:t>ἔρχομαι</a:t>
            </a:r>
            <a:r>
              <a:rPr lang="el-GR" sz="20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(see Unit 23). </a:t>
            </a:r>
          </a:p>
        </p:txBody>
      </p:sp>
    </p:spTree>
    <p:extLst>
      <p:ext uri="{BB962C8B-B14F-4D97-AF65-F5344CB8AC3E}">
        <p14:creationId xmlns:p14="http://schemas.microsoft.com/office/powerpoint/2010/main" val="285998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Autofit/>
          </a:bodyPr>
          <a:lstStyle/>
          <a:p>
            <a:pPr>
              <a:buNone/>
              <a:defRPr/>
            </a:pPr>
            <a:r>
              <a:rPr lang="en-US" sz="2800" b="1" dirty="0">
                <a:solidFill>
                  <a:srgbClr val="FFFF00"/>
                </a:solidFill>
                <a:latin typeface="Times New Roman" pitchFamily="18" charset="0"/>
                <a:cs typeface="Times New Roman" pitchFamily="18" charset="0"/>
              </a:rPr>
              <a:t>Unit </a:t>
            </a:r>
            <a:r>
              <a:rPr lang="en-US" sz="2800" b="1" dirty="0" smtClean="0">
                <a:solidFill>
                  <a:srgbClr val="FFFF00"/>
                </a:solidFill>
                <a:latin typeface="Times New Roman" pitchFamily="18" charset="0"/>
                <a:cs typeface="Times New Roman" pitchFamily="18" charset="0"/>
              </a:rPr>
              <a:t>23 </a:t>
            </a:r>
            <a:r>
              <a:rPr lang="en-US" sz="2800" b="1" dirty="0">
                <a:solidFill>
                  <a:srgbClr val="FFFF00"/>
                </a:solidFill>
                <a:latin typeface="Times New Roman" pitchFamily="18" charset="0"/>
                <a:cs typeface="Times New Roman" pitchFamily="18" charset="0"/>
              </a:rPr>
              <a:t>Vocabulary: Classical</a:t>
            </a:r>
            <a:endParaRPr lang="el-GR" sz="28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ἥκω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ἥξω </a:t>
            </a:r>
            <a:r>
              <a:rPr lang="en-US" sz="2400" dirty="0" smtClean="0">
                <a:solidFill>
                  <a:schemeClr val="bg1"/>
                </a:solidFill>
                <a:latin typeface="Times New Roman" pitchFamily="18" charset="0"/>
                <a:cs typeface="Times New Roman" pitchFamily="18" charset="0"/>
              </a:rPr>
              <a:t>have arrived, be present </a:t>
            </a:r>
          </a:p>
          <a:p>
            <a:pPr lvl="1">
              <a:defRPr/>
            </a:pPr>
            <a:r>
              <a:rPr lang="en-US" sz="2000" dirty="0" smtClean="0">
                <a:solidFill>
                  <a:schemeClr val="bg1"/>
                </a:solidFill>
                <a:latin typeface="Times New Roman" pitchFamily="18" charset="0"/>
                <a:cs typeface="Times New Roman" pitchFamily="18" charset="0"/>
              </a:rPr>
              <a:t>This verb has a perfect active stem and perfect meaning, but it conjugates just as a regular –</a:t>
            </a:r>
            <a:r>
              <a:rPr lang="el-GR" sz="2000" dirty="0" smtClean="0">
                <a:solidFill>
                  <a:srgbClr val="FFFF00"/>
                </a:solidFill>
                <a:latin typeface="Palatino Linotype" pitchFamily="18" charset="0"/>
                <a:cs typeface="Times New Roman" pitchFamily="18" charset="0"/>
              </a:rPr>
              <a:t>ω</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verb. </a:t>
            </a:r>
            <a:endParaRPr lang="el-GR" sz="2000" dirty="0">
              <a:solidFill>
                <a:srgbClr val="FFFF00"/>
              </a:solidFill>
              <a:latin typeface="Palatino Linotype" pitchFamily="18" charset="0"/>
              <a:cs typeface="Times New Roman" pitchFamily="18" charset="0"/>
            </a:endParaRPr>
          </a:p>
          <a:p>
            <a:pPr>
              <a:defRPr/>
            </a:pPr>
            <a:r>
              <a:rPr lang="en-US" sz="2400" dirty="0" err="1" smtClean="0">
                <a:solidFill>
                  <a:srgbClr val="FFFF00"/>
                </a:solidFill>
                <a:latin typeface="Palatino Linotype" pitchFamily="18" charset="0"/>
              </a:rPr>
              <a:t>κεῖμ</a:t>
            </a:r>
            <a:r>
              <a:rPr lang="en-US" sz="2400" dirty="0" smtClean="0">
                <a:solidFill>
                  <a:srgbClr val="FFFF00"/>
                </a:solidFill>
                <a:latin typeface="Palatino Linotype" pitchFamily="18" charset="0"/>
              </a:rPr>
              <a:t>αι </a:t>
            </a:r>
            <a:r>
              <a:rPr lang="en-US" sz="2400" dirty="0">
                <a:solidFill>
                  <a:schemeClr val="bg1"/>
                </a:solidFill>
                <a:latin typeface="Times New Roman" pitchFamily="18" charset="0"/>
                <a:cs typeface="Times New Roman" pitchFamily="18" charset="0"/>
              </a:rPr>
              <a:t>lie </a:t>
            </a:r>
            <a:endParaRPr lang="en-US" sz="2400" dirty="0" smtClean="0">
              <a:solidFill>
                <a:schemeClr val="bg1"/>
              </a:solidFill>
              <a:latin typeface="Times New Roman" pitchFamily="18" charset="0"/>
              <a:cs typeface="Times New Roman" pitchFamily="18" charset="0"/>
            </a:endParaRPr>
          </a:p>
          <a:p>
            <a:pPr lvl="1">
              <a:defRPr/>
            </a:pPr>
            <a:r>
              <a:rPr lang="en-US" sz="2000" dirty="0" smtClean="0">
                <a:solidFill>
                  <a:schemeClr val="bg1"/>
                </a:solidFill>
                <a:latin typeface="Times New Roman" pitchFamily="18" charset="0"/>
                <a:cs typeface="Times New Roman" pitchFamily="18" charset="0"/>
              </a:rPr>
              <a:t>This verb serves as the perfect passive of </a:t>
            </a:r>
            <a:r>
              <a:rPr lang="el-GR" sz="2000" dirty="0" smtClean="0">
                <a:solidFill>
                  <a:srgbClr val="FFFF00"/>
                </a:solidFill>
                <a:latin typeface="Palatino Linotype" pitchFamily="18" charset="0"/>
              </a:rPr>
              <a:t>τίθημι</a:t>
            </a:r>
            <a:r>
              <a:rPr lang="en-US" sz="2000" dirty="0" smtClean="0">
                <a:solidFill>
                  <a:schemeClr val="bg1"/>
                </a:solidFill>
                <a:latin typeface="Times New Roman" pitchFamily="18" charset="0"/>
                <a:cs typeface="Times New Roman" pitchFamily="18" charset="0"/>
              </a:rPr>
              <a:t> in the sense of meaning to “have been put” somewhere. </a:t>
            </a:r>
            <a:endParaRPr lang="el-GR" sz="2000" dirty="0" smtClean="0">
              <a:solidFill>
                <a:schemeClr val="bg1"/>
              </a:solidFill>
              <a:latin typeface="Times New Roman" pitchFamily="18" charset="0"/>
              <a:cs typeface="Times New Roman" pitchFamily="18" charset="0"/>
            </a:endParaRPr>
          </a:p>
          <a:p>
            <a:pPr>
              <a:defRPr/>
            </a:pPr>
            <a:r>
              <a:rPr lang="en-US" sz="2400" dirty="0" err="1" smtClean="0">
                <a:solidFill>
                  <a:srgbClr val="FFFF00"/>
                </a:solidFill>
                <a:latin typeface="Palatino Linotype" pitchFamily="18" charset="0"/>
                <a:cs typeface="Times New Roman" pitchFamily="18" charset="0"/>
              </a:rPr>
              <a:t>οἴομ</a:t>
            </a:r>
            <a:r>
              <a:rPr lang="en-US" sz="2400" dirty="0" smtClean="0">
                <a:solidFill>
                  <a:srgbClr val="FFFF00"/>
                </a:solidFill>
                <a:latin typeface="Palatino Linotype" pitchFamily="18" charset="0"/>
                <a:cs typeface="Times New Roman" pitchFamily="18" charset="0"/>
              </a:rPr>
              <a:t>αι</a:t>
            </a:r>
            <a:r>
              <a:rPr lang="en-US" sz="2400" dirty="0">
                <a:solidFill>
                  <a:srgbClr val="FFFF00"/>
                </a:solidFill>
                <a:latin typeface="Palatino Linotype" pitchFamily="18" charset="0"/>
                <a:cs typeface="Times New Roman" pitchFamily="18" charset="0"/>
              </a:rPr>
              <a:t>, οἶμαι </a:t>
            </a:r>
            <a:r>
              <a:rPr lang="en-US" sz="2400" i="1" dirty="0">
                <a:solidFill>
                  <a:schemeClr val="bg1"/>
                </a:solidFill>
                <a:latin typeface="Times New Roman" pitchFamily="18" charset="0"/>
                <a:cs typeface="Times New Roman" pitchFamily="18" charset="0"/>
              </a:rPr>
              <a:t>parenthetical</a:t>
            </a:r>
            <a:r>
              <a:rPr lang="en-US" sz="2400" dirty="0">
                <a:solidFill>
                  <a:schemeClr val="bg1"/>
                </a:solidFill>
                <a:latin typeface="Times New Roman" pitchFamily="18" charset="0"/>
                <a:cs typeface="Times New Roman" pitchFamily="18" charset="0"/>
              </a:rPr>
              <a:t> “I think” </a:t>
            </a:r>
            <a:endParaRPr lang="en-US" sz="2400" dirty="0" smtClean="0">
              <a:solidFill>
                <a:schemeClr val="bg1"/>
              </a:solidFill>
              <a:latin typeface="Times New Roman" pitchFamily="18" charset="0"/>
              <a:cs typeface="Times New Roman" pitchFamily="18" charset="0"/>
            </a:endParaRPr>
          </a:p>
          <a:p>
            <a:pPr>
              <a:defRPr/>
            </a:pP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άρεστι</a:t>
            </a:r>
            <a:r>
              <a:rPr lang="en-US" sz="2400" dirty="0" smtClean="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depends on (+ </a:t>
            </a:r>
            <a:r>
              <a:rPr lang="en-US" sz="2400" i="1" dirty="0">
                <a:solidFill>
                  <a:schemeClr val="bg1"/>
                </a:solidFill>
                <a:latin typeface="Times New Roman" pitchFamily="18" charset="0"/>
                <a:cs typeface="Times New Roman" pitchFamily="18" charset="0"/>
              </a:rPr>
              <a:t>dat</a:t>
            </a:r>
            <a:r>
              <a:rPr lang="en-US" sz="2400" dirty="0">
                <a:solidFill>
                  <a:schemeClr val="bg1"/>
                </a:solidFill>
                <a:latin typeface="Times New Roman" pitchFamily="18" charset="0"/>
                <a:cs typeface="Times New Roman" pitchFamily="18" charset="0"/>
              </a:rPr>
              <a:t>.)</a:t>
            </a:r>
          </a:p>
          <a:p>
            <a:pPr>
              <a:defRPr/>
            </a:pPr>
            <a:r>
              <a:rPr lang="en-US" sz="2400" dirty="0" err="1">
                <a:solidFill>
                  <a:srgbClr val="FFFF00"/>
                </a:solidFill>
                <a:latin typeface="Palatino Linotype" pitchFamily="18" charset="0"/>
                <a:cs typeface="Times New Roman" pitchFamily="18" charset="0"/>
              </a:rPr>
              <a:t>συμφέρει</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is useful </a:t>
            </a:r>
          </a:p>
          <a:p>
            <a:pPr>
              <a:defRPr/>
            </a:pPr>
            <a:r>
              <a:rPr lang="en-US" sz="2400" dirty="0" err="1">
                <a:solidFill>
                  <a:srgbClr val="FFFF00"/>
                </a:solidFill>
                <a:latin typeface="Palatino Linotype" pitchFamily="18" charset="0"/>
                <a:cs typeface="Times New Roman" pitchFamily="18" charset="0"/>
              </a:rPr>
              <a:t>χρή</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it is necessary </a:t>
            </a:r>
          </a:p>
          <a:p>
            <a:pPr>
              <a:defRPr/>
            </a:pPr>
            <a:endParaRPr lang="en-US" sz="2400" dirty="0">
              <a:solidFill>
                <a:srgbClr val="FFFF00"/>
              </a:solidFill>
              <a:latin typeface="Palatino Linotype" pitchFamily="18" charset="0"/>
            </a:endParaRPr>
          </a:p>
        </p:txBody>
      </p:sp>
    </p:spTree>
    <p:extLst>
      <p:ext uri="{BB962C8B-B14F-4D97-AF65-F5344CB8AC3E}">
        <p14:creationId xmlns:p14="http://schemas.microsoft.com/office/powerpoint/2010/main" val="29173621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Unit </a:t>
            </a:r>
            <a:r>
              <a:rPr lang="en-US" sz="2800" b="1" dirty="0" smtClean="0">
                <a:solidFill>
                  <a:srgbClr val="FFFF00"/>
                </a:solidFill>
                <a:latin typeface="Times New Roman" pitchFamily="18" charset="0"/>
                <a:cs typeface="Times New Roman" pitchFamily="18" charset="0"/>
              </a:rPr>
              <a:t>23 </a:t>
            </a:r>
            <a:r>
              <a:rPr lang="en-US" sz="2800" b="1" dirty="0">
                <a:solidFill>
                  <a:srgbClr val="FFFF00"/>
                </a:solidFill>
                <a:latin typeface="Times New Roman" pitchFamily="18" charset="0"/>
                <a:cs typeface="Times New Roman" pitchFamily="18" charset="0"/>
              </a:rPr>
              <a:t>Vocabulary: NT (New Testament) </a:t>
            </a:r>
            <a:endParaRPr lang="el-GR" sz="20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ἀσπάζομαι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ἠσπασάμην </a:t>
            </a:r>
            <a:r>
              <a:rPr lang="en-US" sz="2400" dirty="0">
                <a:solidFill>
                  <a:schemeClr val="bg1"/>
                </a:solidFill>
                <a:latin typeface="Times New Roman" pitchFamily="18" charset="0"/>
                <a:cs typeface="Times New Roman" pitchFamily="18" charset="0"/>
              </a:rPr>
              <a:t>greet </a:t>
            </a:r>
          </a:p>
          <a:p>
            <a:pPr>
              <a:defRPr/>
            </a:pP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ἐρήσομαι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ἠρόμην </a:t>
            </a:r>
            <a:r>
              <a:rPr lang="en-US" sz="2400" dirty="0">
                <a:solidFill>
                  <a:schemeClr val="bg1"/>
                </a:solidFill>
                <a:latin typeface="Times New Roman" pitchFamily="18" charset="0"/>
                <a:cs typeface="Times New Roman" pitchFamily="18" charset="0"/>
                <a:sym typeface="Wingdings" pitchFamily="2" charset="2"/>
              </a:rPr>
              <a:t>ask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κάθημαι </a:t>
            </a:r>
            <a:r>
              <a:rPr lang="en-US" sz="2400" dirty="0">
                <a:solidFill>
                  <a:schemeClr val="bg1"/>
                </a:solidFill>
                <a:latin typeface="Times New Roman" pitchFamily="18" charset="0"/>
                <a:cs typeface="Times New Roman" pitchFamily="18" charset="0"/>
              </a:rPr>
              <a:t>sit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λογίζομαι</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ἐλογισάμην </a:t>
            </a:r>
            <a:r>
              <a:rPr lang="en-US" sz="2400" dirty="0">
                <a:solidFill>
                  <a:schemeClr val="bg1"/>
                </a:solidFill>
                <a:latin typeface="Times New Roman" pitchFamily="18" charset="0"/>
                <a:cs typeface="Times New Roman" pitchFamily="18" charset="0"/>
              </a:rPr>
              <a:t>calculate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rPr>
              <a:t>ὀφείλω </a:t>
            </a:r>
            <a:r>
              <a:rPr lang="en-US" sz="2400" dirty="0" smtClean="0">
                <a:solidFill>
                  <a:schemeClr val="bg1"/>
                </a:solidFill>
                <a:latin typeface="Times New Roman" pitchFamily="18" charset="0"/>
                <a:cs typeface="Times New Roman" pitchFamily="18" charset="0"/>
              </a:rPr>
              <a:t>owe </a:t>
            </a:r>
            <a:endParaRPr lang="en-US" sz="2400" dirty="0">
              <a:solidFill>
                <a:srgbClr val="FFFF00"/>
              </a:solidFill>
              <a:latin typeface="Palatino Linotype" pitchFamily="18" charset="0"/>
            </a:endParaRPr>
          </a:p>
          <a:p>
            <a:pPr>
              <a:defRPr/>
            </a:pPr>
            <a:endParaRPr lang="en-US" sz="2400" dirty="0">
              <a:solidFill>
                <a:schemeClr val="bg1"/>
              </a:solidFill>
              <a:latin typeface="Times New Roman" pitchFamily="18" charset="0"/>
              <a:cs typeface="Times New Roman" pitchFamily="18" charset="0"/>
            </a:endParaRPr>
          </a:p>
          <a:p>
            <a:pPr>
              <a:defRPr/>
            </a:pPr>
            <a:endParaRPr lang="el-GR"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08481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24 conjunctions for complex sentences </a:t>
            </a:r>
            <a:endParaRPr lang="en-US" sz="2800" b="1" dirty="0">
              <a:solidFill>
                <a:srgbClr val="FFFF00"/>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ἵνα </a:t>
            </a:r>
            <a:r>
              <a:rPr lang="en-US" sz="2400" dirty="0" smtClean="0">
                <a:solidFill>
                  <a:schemeClr val="bg1"/>
                </a:solidFill>
                <a:latin typeface="Times New Roman" pitchFamily="18" charset="0"/>
                <a:cs typeface="Times New Roman" pitchFamily="18" charset="0"/>
              </a:rPr>
              <a:t>where; </a:t>
            </a:r>
            <a:r>
              <a:rPr lang="en-US" sz="2400" i="1" dirty="0" smtClean="0">
                <a:solidFill>
                  <a:schemeClr val="bg1"/>
                </a:solidFill>
                <a:latin typeface="Times New Roman" pitchFamily="18" charset="0"/>
                <a:cs typeface="Times New Roman" pitchFamily="18" charset="0"/>
              </a:rPr>
              <a:t>purpose: </a:t>
            </a:r>
            <a:r>
              <a:rPr lang="en-US" sz="2400" dirty="0" smtClean="0">
                <a:solidFill>
                  <a:schemeClr val="bg1"/>
                </a:solidFill>
                <a:latin typeface="Times New Roman" pitchFamily="18" charset="0"/>
                <a:cs typeface="Times New Roman" pitchFamily="18" charset="0"/>
              </a:rPr>
              <a:t>so that, in order that </a:t>
            </a:r>
            <a:endParaRPr lang="en-US" sz="2400" dirty="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rPr>
              <a:t>μέχρι </a:t>
            </a:r>
            <a:r>
              <a:rPr lang="en-US" sz="2400" dirty="0">
                <a:solidFill>
                  <a:schemeClr val="bg1"/>
                </a:solidFill>
                <a:latin typeface="Times New Roman" pitchFamily="18" charset="0"/>
                <a:cs typeface="Times New Roman" pitchFamily="18" charset="0"/>
              </a:rPr>
              <a:t>until</a:t>
            </a:r>
          </a:p>
          <a:p>
            <a:pPr>
              <a:defRPr/>
            </a:pPr>
            <a:r>
              <a:rPr lang="en-US" sz="2400" dirty="0" smtClean="0">
                <a:solidFill>
                  <a:srgbClr val="FFFF00"/>
                </a:solidFill>
                <a:latin typeface="Palatino Linotype" pitchFamily="18" charset="0"/>
                <a:cs typeface="Times New Roman" pitchFamily="18" charset="0"/>
              </a:rPr>
              <a:t>ὅπ</a:t>
            </a:r>
            <a:r>
              <a:rPr lang="en-US" sz="2400" dirty="0" err="1" smtClean="0">
                <a:solidFill>
                  <a:srgbClr val="FFFF00"/>
                </a:solidFill>
                <a:latin typeface="Palatino Linotype" pitchFamily="18" charset="0"/>
                <a:cs typeface="Times New Roman" pitchFamily="18" charset="0"/>
              </a:rPr>
              <a:t>ου</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where, wherever </a:t>
            </a:r>
          </a:p>
          <a:p>
            <a:pPr>
              <a:defRPr/>
            </a:pPr>
            <a:r>
              <a:rPr lang="en-US" sz="2400" dirty="0">
                <a:solidFill>
                  <a:srgbClr val="FFFF00"/>
                </a:solidFill>
                <a:latin typeface="Palatino Linotype" pitchFamily="18" charset="0"/>
                <a:cs typeface="Times New Roman" pitchFamily="18" charset="0"/>
              </a:rPr>
              <a:t>ὅπ</a:t>
            </a:r>
            <a:r>
              <a:rPr lang="en-US" sz="2400" dirty="0" err="1">
                <a:solidFill>
                  <a:srgbClr val="FFFF00"/>
                </a:solidFill>
                <a:latin typeface="Palatino Linotype" pitchFamily="18" charset="0"/>
                <a:cs typeface="Times New Roman" pitchFamily="18" charset="0"/>
              </a:rPr>
              <a:t>ως</a:t>
            </a:r>
            <a:r>
              <a:rPr lang="en-US" sz="2400" dirty="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how;</a:t>
            </a:r>
            <a:r>
              <a:rPr lang="en-US" sz="2400" i="1" dirty="0">
                <a:solidFill>
                  <a:schemeClr val="bg1"/>
                </a:solidFill>
                <a:latin typeface="Times New Roman" pitchFamily="18" charset="0"/>
                <a:cs typeface="Times New Roman" pitchFamily="18" charset="0"/>
              </a:rPr>
              <a:t> purpose: </a:t>
            </a:r>
            <a:r>
              <a:rPr lang="en-US" sz="2400" dirty="0">
                <a:solidFill>
                  <a:schemeClr val="bg1"/>
                </a:solidFill>
                <a:latin typeface="Times New Roman" pitchFamily="18" charset="0"/>
                <a:cs typeface="Times New Roman" pitchFamily="18" charset="0"/>
              </a:rPr>
              <a:t>so that, in order that </a:t>
            </a:r>
          </a:p>
          <a:p>
            <a:pPr>
              <a:defRPr/>
            </a:pPr>
            <a:r>
              <a:rPr lang="el-GR" sz="2400" dirty="0" smtClean="0">
                <a:solidFill>
                  <a:srgbClr val="FFFF00"/>
                </a:solidFill>
                <a:latin typeface="Palatino Linotype" pitchFamily="18" charset="0"/>
                <a:cs typeface="Times New Roman" pitchFamily="18" charset="0"/>
              </a:rPr>
              <a:t>πρίν</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before, until; </a:t>
            </a:r>
            <a:r>
              <a:rPr lang="en-US" sz="2400" dirty="0" smtClean="0">
                <a:solidFill>
                  <a:schemeClr val="bg1"/>
                </a:solidFill>
                <a:latin typeface="Times New Roman" pitchFamily="18" charset="0"/>
                <a:cs typeface="Times New Roman" pitchFamily="18" charset="0"/>
              </a:rPr>
              <a:t>formerly </a:t>
            </a:r>
          </a:p>
          <a:p>
            <a:pPr>
              <a:defRPr/>
            </a:pPr>
            <a:r>
              <a:rPr lang="en-US" sz="2400" dirty="0" err="1">
                <a:solidFill>
                  <a:srgbClr val="FFFF00"/>
                </a:solidFill>
                <a:latin typeface="Palatino Linotype" pitchFamily="18" charset="0"/>
                <a:cs typeface="Times New Roman" pitchFamily="18" charset="0"/>
              </a:rPr>
              <a:t>ὥστε</a:t>
            </a:r>
            <a:r>
              <a:rPr lang="en-US" sz="2400" dirty="0">
                <a:solidFill>
                  <a:srgbClr val="FFFF00"/>
                </a:solidFill>
                <a:latin typeface="Times New Roman" pitchFamily="18" charset="0"/>
                <a:cs typeface="Times New Roman" pitchFamily="18" charset="0"/>
              </a:rPr>
              <a:t> </a:t>
            </a:r>
            <a:r>
              <a:rPr lang="en-US" sz="2400" i="1" dirty="0" smtClean="0">
                <a:solidFill>
                  <a:schemeClr val="bg1"/>
                </a:solidFill>
                <a:latin typeface="Times New Roman" pitchFamily="18" charset="0"/>
                <a:cs typeface="Times New Roman" pitchFamily="18" charset="0"/>
              </a:rPr>
              <a:t>result: </a:t>
            </a:r>
            <a:r>
              <a:rPr lang="en-US" sz="2400" dirty="0" smtClean="0">
                <a:solidFill>
                  <a:schemeClr val="bg1"/>
                </a:solidFill>
                <a:latin typeface="Times New Roman" pitchFamily="18" charset="0"/>
                <a:cs typeface="Times New Roman" pitchFamily="18" charset="0"/>
              </a:rPr>
              <a:t>that  </a:t>
            </a:r>
            <a:endParaRPr lang="en-US" sz="2400" dirty="0">
              <a:solidFill>
                <a:schemeClr val="bg1"/>
              </a:solidFill>
              <a:latin typeface="Times New Roman" pitchFamily="18" charset="0"/>
              <a:cs typeface="Times New Roman" pitchFamily="18" charset="0"/>
            </a:endParaRPr>
          </a:p>
          <a:p>
            <a:pPr>
              <a:defRPr/>
            </a:pPr>
            <a:endParaRPr lang="en-US" sz="2400" dirty="0">
              <a:solidFill>
                <a:schemeClr val="bg1"/>
              </a:solidFill>
              <a:latin typeface="Times New Roman" pitchFamily="18" charset="0"/>
              <a:cs typeface="Times New Roman" pitchFamily="18" charset="0"/>
            </a:endParaRPr>
          </a:p>
          <a:p>
            <a:pPr>
              <a:defRPr/>
            </a:pPr>
            <a:endParaRPr lang="en-US" sz="2400" dirty="0">
              <a:solidFill>
                <a:schemeClr val="bg1"/>
              </a:solidFill>
              <a:latin typeface="Times New Roman" pitchFamily="18" charset="0"/>
              <a:cs typeface="Times New Roman" pitchFamily="18" charset="0"/>
            </a:endParaRPr>
          </a:p>
          <a:p>
            <a:pPr>
              <a:defRPr/>
            </a:pPr>
            <a:endParaRPr lang="en-US" sz="2400" dirty="0">
              <a:solidFill>
                <a:schemeClr val="bg1"/>
              </a:solidFill>
              <a:latin typeface="Times New Roman" pitchFamily="18" charset="0"/>
              <a:cs typeface="Times New Roman" pitchFamily="18" charset="0"/>
            </a:endParaRP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616330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lnSpcReduction="10000"/>
          </a:bodyPr>
          <a:lstStyle/>
          <a:p>
            <a:pPr>
              <a:buNone/>
              <a:defRPr/>
            </a:pPr>
            <a:r>
              <a:rPr lang="en-US" sz="2800" b="1" dirty="0" smtClean="0">
                <a:solidFill>
                  <a:srgbClr val="FFFF00"/>
                </a:solidFill>
                <a:latin typeface="Times New Roman" pitchFamily="18" charset="0"/>
                <a:cs typeface="Times New Roman" pitchFamily="18" charset="0"/>
              </a:rPr>
              <a:t>Unit 20: Questions </a:t>
            </a:r>
            <a:r>
              <a:rPr lang="en-US" sz="2800" dirty="0" smtClean="0">
                <a:solidFill>
                  <a:srgbClr val="FFFF00"/>
                </a:solidFill>
                <a:latin typeface="Times New Roman" pitchFamily="18" charset="0"/>
                <a:cs typeface="Times New Roman" pitchFamily="18" charset="0"/>
              </a:rPr>
              <a:t>and</a:t>
            </a:r>
            <a:r>
              <a:rPr lang="en-US" sz="2800" b="1" dirty="0" smtClean="0">
                <a:solidFill>
                  <a:srgbClr val="FFFF00"/>
                </a:solidFill>
                <a:latin typeface="Times New Roman" pitchFamily="18" charset="0"/>
                <a:cs typeface="Times New Roman" pitchFamily="18" charset="0"/>
              </a:rPr>
              <a:t> Answers</a:t>
            </a:r>
            <a:endParaRPr lang="el-GR" sz="2800" dirty="0">
              <a:solidFill>
                <a:srgbClr val="FFFF00"/>
              </a:solidFill>
              <a:latin typeface="Palatino Linotype" pitchFamily="18" charset="0"/>
              <a:cs typeface="Times New Roman" pitchFamily="18" charset="0"/>
            </a:endParaRPr>
          </a:p>
          <a:p>
            <a:pPr marL="0" indent="0">
              <a:buNone/>
              <a:defRPr/>
            </a:pPr>
            <a:r>
              <a:rPr lang="en-US" sz="2400" dirty="0" smtClean="0">
                <a:solidFill>
                  <a:srgbClr val="FFFF00"/>
                </a:solidFill>
                <a:latin typeface="Times New Roman" pitchFamily="18" charset="0"/>
                <a:cs typeface="Times New Roman" pitchFamily="18" charset="0"/>
              </a:rPr>
              <a:t>Questions</a:t>
            </a:r>
          </a:p>
          <a:p>
            <a:pPr>
              <a:defRPr/>
            </a:pPr>
            <a:r>
              <a:rPr lang="el-GR" sz="2400" dirty="0" smtClean="0">
                <a:solidFill>
                  <a:srgbClr val="FFFF00"/>
                </a:solidFill>
                <a:latin typeface="Palatino Linotype" pitchFamily="18" charset="0"/>
                <a:cs typeface="Times New Roman" pitchFamily="18" charset="0"/>
              </a:rPr>
              <a:t>ἆρα</a:t>
            </a:r>
            <a:r>
              <a:rPr lang="el-GR" sz="2400" dirty="0" smtClean="0">
                <a:solidFill>
                  <a:schemeClr val="bg1"/>
                </a:solidFill>
                <a:latin typeface="Times New Roman" pitchFamily="18" charset="0"/>
                <a:cs typeface="Times New Roman" pitchFamily="18" charset="0"/>
              </a:rPr>
              <a:t> </a:t>
            </a:r>
            <a:r>
              <a:rPr lang="en-US" sz="2000" i="1" dirty="0" smtClean="0">
                <a:solidFill>
                  <a:schemeClr val="bg1"/>
                </a:solidFill>
                <a:latin typeface="Times New Roman" pitchFamily="18" charset="0"/>
                <a:cs typeface="Times New Roman" pitchFamily="18" charset="0"/>
              </a:rPr>
              <a:t>This word has no independent meaning: it simply turns a statement into a yes/no question. Do not confuse it with the conjunction </a:t>
            </a:r>
            <a:r>
              <a:rPr lang="el-GR" sz="2000" dirty="0" smtClean="0">
                <a:solidFill>
                  <a:srgbClr val="FFFF00"/>
                </a:solidFill>
                <a:latin typeface="Palatino Linotype" pitchFamily="18" charset="0"/>
                <a:cs typeface="Times New Roman" pitchFamily="18" charset="0"/>
              </a:rPr>
              <a:t>ἄρα</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“therefore” </a:t>
            </a:r>
          </a:p>
          <a:p>
            <a:pPr>
              <a:defRPr/>
            </a:pP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ότε</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when?</a:t>
            </a:r>
          </a:p>
          <a:p>
            <a:pPr>
              <a:defRPr/>
            </a:pPr>
            <a:r>
              <a:rPr lang="en-US" sz="2400" dirty="0" smtClean="0">
                <a:solidFill>
                  <a:srgbClr val="FFFF00"/>
                </a:solidFill>
                <a:latin typeface="Palatino Linotype" pitchFamily="18" charset="0"/>
                <a:cs typeface="Times New Roman" pitchFamily="18" charset="0"/>
              </a:rPr>
              <a:t>πο</a:t>
            </a:r>
            <a:r>
              <a:rPr lang="el-GR" sz="2400" dirty="0" smtClean="0">
                <a:solidFill>
                  <a:srgbClr val="FFFF00"/>
                </a:solidFill>
                <a:latin typeface="Palatino Linotype" pitchFamily="18" charset="0"/>
                <a:cs typeface="Times New Roman" pitchFamily="18" charset="0"/>
              </a:rPr>
              <a:t>ῦ</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where? </a:t>
            </a:r>
          </a:p>
          <a:p>
            <a:pPr>
              <a:defRPr/>
            </a:pPr>
            <a:r>
              <a:rPr lang="en-US" sz="2400" dirty="0" smtClean="0">
                <a:solidFill>
                  <a:srgbClr val="FFFF00"/>
                </a:solidFill>
                <a:latin typeface="Palatino Linotype" pitchFamily="18" charset="0"/>
                <a:cs typeface="Times New Roman" pitchFamily="18" charset="0"/>
              </a:rPr>
              <a:t>π</a:t>
            </a:r>
            <a:r>
              <a:rPr lang="en-US" sz="2400" dirty="0" err="1" smtClean="0">
                <a:solidFill>
                  <a:srgbClr val="FFFF00"/>
                </a:solidFill>
                <a:latin typeface="Palatino Linotype" pitchFamily="18" charset="0"/>
                <a:cs typeface="Times New Roman" pitchFamily="18" charset="0"/>
              </a:rPr>
              <a:t>ῶς</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how</a:t>
            </a:r>
            <a:r>
              <a:rPr lang="en-US" sz="2400" dirty="0" smtClean="0">
                <a:solidFill>
                  <a:schemeClr val="bg1"/>
                </a:solidFill>
                <a:latin typeface="Times New Roman" pitchFamily="18" charset="0"/>
                <a:cs typeface="Times New Roman" pitchFamily="18" charset="0"/>
              </a:rPr>
              <a:t>?</a:t>
            </a:r>
            <a:endParaRPr lang="el-GR" sz="2400" dirty="0" smtClean="0">
              <a:solidFill>
                <a:schemeClr val="bg1"/>
              </a:solidFill>
              <a:latin typeface="Times New Roman" pitchFamily="18" charset="0"/>
              <a:cs typeface="Times New Roman" pitchFamily="18" charset="0"/>
            </a:endParaRPr>
          </a:p>
          <a:p>
            <a:pPr>
              <a:defRPr/>
            </a:pPr>
            <a:r>
              <a:rPr lang="en-US" sz="2400" dirty="0">
                <a:solidFill>
                  <a:srgbClr val="FFFF00"/>
                </a:solidFill>
                <a:latin typeface="Palatino Linotype" pitchFamily="18" charset="0"/>
                <a:cs typeface="Times New Roman" pitchFamily="18" charset="0"/>
              </a:rPr>
              <a:t>π</a:t>
            </a:r>
            <a:r>
              <a:rPr lang="en-US" sz="2400" dirty="0" err="1">
                <a:solidFill>
                  <a:srgbClr val="FFFF00"/>
                </a:solidFill>
                <a:latin typeface="Palatino Linotype" pitchFamily="18" charset="0"/>
                <a:cs typeface="Times New Roman" pitchFamily="18" charset="0"/>
              </a:rPr>
              <a:t>ότερον</a:t>
            </a:r>
            <a:r>
              <a:rPr lang="en-US" sz="2400" dirty="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whether</a:t>
            </a:r>
            <a:r>
              <a:rPr lang="el-GR" sz="2400" dirty="0" smtClean="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marL="0" indent="0">
              <a:buNone/>
              <a:defRPr/>
            </a:pPr>
            <a:r>
              <a:rPr lang="en-US" sz="2400" dirty="0" smtClean="0">
                <a:solidFill>
                  <a:srgbClr val="FFFF00"/>
                </a:solidFill>
                <a:latin typeface="Times New Roman" pitchFamily="18" charset="0"/>
                <a:cs typeface="Times New Roman" pitchFamily="18" charset="0"/>
              </a:rPr>
              <a:t>Answers</a:t>
            </a:r>
            <a:endParaRPr lang="en-US" sz="2400" dirty="0">
              <a:solidFill>
                <a:schemeClr val="bg1"/>
              </a:solidFill>
              <a:latin typeface="Times New Roman" pitchFamily="18" charset="0"/>
              <a:cs typeface="Times New Roman" pitchFamily="18" charset="0"/>
            </a:endParaRPr>
          </a:p>
          <a:p>
            <a:pPr>
              <a:defRPr/>
            </a:pPr>
            <a:r>
              <a:rPr lang="en-US" sz="2400" dirty="0">
                <a:solidFill>
                  <a:srgbClr val="FFFF00"/>
                </a:solidFill>
                <a:latin typeface="Palatino Linotype" pitchFamily="18" charset="0"/>
                <a:cs typeface="Times New Roman" pitchFamily="18" charset="0"/>
              </a:rPr>
              <a:t>ναί</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yes </a:t>
            </a:r>
          </a:p>
          <a:p>
            <a:pPr lvl="1">
              <a:defRPr/>
            </a:pPr>
            <a:r>
              <a:rPr lang="en-US" sz="2000" dirty="0" err="1">
                <a:solidFill>
                  <a:srgbClr val="FFFF00"/>
                </a:solidFill>
                <a:latin typeface="Palatino Linotype" pitchFamily="18" charset="0"/>
                <a:cs typeface="Times New Roman" pitchFamily="18" charset="0"/>
              </a:rPr>
              <a:t>μάλιστ</a:t>
            </a:r>
            <a:r>
              <a:rPr lang="en-US" sz="2000" dirty="0">
                <a:solidFill>
                  <a:srgbClr val="FFFF00"/>
                </a:solidFill>
                <a:latin typeface="Palatino Linotype" pitchFamily="18" charset="0"/>
                <a:cs typeface="Times New Roman" pitchFamily="18" charset="0"/>
              </a:rPr>
              <a:t>α</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definitely yes</a:t>
            </a:r>
          </a:p>
          <a:p>
            <a:pPr>
              <a:defRPr/>
            </a:pPr>
            <a:r>
              <a:rPr lang="el-GR" sz="2400" dirty="0" smtClean="0">
                <a:solidFill>
                  <a:srgbClr val="FFFF00"/>
                </a:solidFill>
                <a:latin typeface="Palatino Linotype" pitchFamily="18" charset="0"/>
                <a:cs typeface="Times New Roman" pitchFamily="18" charset="0"/>
              </a:rPr>
              <a:t>οὐ</a:t>
            </a:r>
            <a:r>
              <a:rPr lang="en-US" sz="2400" dirty="0" smtClean="0">
                <a:solidFill>
                  <a:schemeClr val="bg1"/>
                </a:solidFill>
                <a:latin typeface="Times New Roman" pitchFamily="18" charset="0"/>
                <a:cs typeface="Times New Roman" pitchFamily="18" charset="0"/>
              </a:rPr>
              <a:t> no</a:t>
            </a:r>
            <a:endParaRPr lang="en-US" sz="2400" dirty="0">
              <a:solidFill>
                <a:schemeClr val="bg1"/>
              </a:solidFill>
              <a:latin typeface="Times New Roman" pitchFamily="18" charset="0"/>
              <a:cs typeface="Times New Roman" pitchFamily="18" charset="0"/>
            </a:endParaRPr>
          </a:p>
          <a:p>
            <a:pPr>
              <a:defRPr/>
            </a:pP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85996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lnSpcReduction="10000"/>
          </a:bodyPr>
          <a:lstStyle/>
          <a:p>
            <a:pPr>
              <a:buNone/>
              <a:defRPr/>
            </a:pPr>
            <a:r>
              <a:rPr lang="en-US" sz="2800" b="1" dirty="0" smtClean="0">
                <a:solidFill>
                  <a:srgbClr val="FFFF00"/>
                </a:solidFill>
                <a:latin typeface="Times New Roman" pitchFamily="18" charset="0"/>
                <a:cs typeface="Times New Roman" pitchFamily="18" charset="0"/>
              </a:rPr>
              <a:t>Unit 20: Particles</a:t>
            </a:r>
            <a:endParaRPr lang="el-GR" sz="2800" dirty="0">
              <a:solidFill>
                <a:srgbClr val="FFFF00"/>
              </a:solidFill>
              <a:latin typeface="Palatino Linotype"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Most languages do not write out the delicate nuances of speech, but Greek has a tradition of recording the Greek voice with great precision (as shown by its commitment to spelling words just as speakers pronounced them). </a:t>
            </a:r>
          </a:p>
          <a:p>
            <a:pPr>
              <a:defRPr/>
            </a:pPr>
            <a:r>
              <a:rPr lang="en-US" sz="2400" dirty="0" smtClean="0">
                <a:solidFill>
                  <a:schemeClr val="bg1"/>
                </a:solidFill>
                <a:latin typeface="Times New Roman" pitchFamily="18" charset="0"/>
                <a:cs typeface="Times New Roman" pitchFamily="18" charset="0"/>
              </a:rPr>
              <a:t>This tradition means that written Greek often includes a number of small words that speakers used in colorful ways to convey a certain tone. These words do not necessarily have a particular vocabulary meaning, but they flavor and spice the material, often in quite revealing ways. </a:t>
            </a:r>
          </a:p>
          <a:p>
            <a:pPr>
              <a:defRPr/>
            </a:pPr>
            <a:r>
              <a:rPr lang="en-US" sz="2400" dirty="0" smtClean="0">
                <a:solidFill>
                  <a:schemeClr val="bg1"/>
                </a:solidFill>
                <a:latin typeface="Times New Roman" pitchFamily="18" charset="0"/>
                <a:cs typeface="Times New Roman" pitchFamily="18" charset="0"/>
              </a:rPr>
              <a:t>Such words might or might not serve a grammatical purpose, so they are not technically a part of speech. The traditional term for words used this way is “particle.” </a:t>
            </a:r>
          </a:p>
          <a:p>
            <a:pPr marL="0" indent="0">
              <a:buNone/>
              <a:defRPr/>
            </a:pPr>
            <a:endParaRPr lang="en-US" sz="2400" dirty="0">
              <a:solidFill>
                <a:schemeClr val="bg1"/>
              </a:solidFill>
              <a:latin typeface="Times New Roman" pitchFamily="18" charset="0"/>
              <a:cs typeface="Times New Roman" pitchFamily="18" charset="0"/>
            </a:endParaRPr>
          </a:p>
          <a:p>
            <a:pPr marL="0" indent="0">
              <a:buNone/>
              <a:defRPr/>
            </a:pP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68587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295400"/>
            <a:ext cx="8229600" cy="53340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 Particles</a:t>
            </a:r>
            <a:endParaRPr lang="el-GR" sz="2800" dirty="0">
              <a:solidFill>
                <a:srgbClr val="FFFF00"/>
              </a:solidFill>
              <a:latin typeface="Palatino Linotype" pitchFamily="18" charset="0"/>
              <a:cs typeface="Times New Roman" pitchFamily="18" charset="0"/>
            </a:endParaRPr>
          </a:p>
          <a:p>
            <a:pPr>
              <a:defRPr/>
            </a:pPr>
            <a:r>
              <a:rPr lang="en-US" sz="2200" dirty="0" smtClean="0">
                <a:solidFill>
                  <a:srgbClr val="FFFF00"/>
                </a:solidFill>
                <a:latin typeface="Palatino Linotype" pitchFamily="18" charset="0"/>
                <a:cs typeface="Times New Roman" pitchFamily="18" charset="0"/>
              </a:rPr>
              <a:t>αὖ</a:t>
            </a:r>
            <a:r>
              <a:rPr lang="en-US" sz="2200" dirty="0">
                <a:solidFill>
                  <a:schemeClr val="bg1"/>
                </a:solidFill>
                <a:latin typeface="Times New Roman" pitchFamily="18" charset="0"/>
                <a:cs typeface="Times New Roman" pitchFamily="18" charset="0"/>
              </a:rPr>
              <a:t> </a:t>
            </a:r>
            <a:r>
              <a:rPr lang="en-US" sz="2200" dirty="0" smtClean="0">
                <a:solidFill>
                  <a:schemeClr val="bg1"/>
                </a:solidFill>
                <a:latin typeface="Times New Roman" pitchFamily="18" charset="0"/>
                <a:cs typeface="Times New Roman" pitchFamily="18" charset="0"/>
              </a:rPr>
              <a:t>“on the other hand…” </a:t>
            </a:r>
          </a:p>
          <a:p>
            <a:pPr>
              <a:defRPr/>
            </a:pPr>
            <a:r>
              <a:rPr lang="en-US" sz="2200" dirty="0" err="1">
                <a:solidFill>
                  <a:srgbClr val="FFFF00"/>
                </a:solidFill>
                <a:latin typeface="Palatino Linotype" pitchFamily="18" charset="0"/>
                <a:cs typeface="Times New Roman" pitchFamily="18" charset="0"/>
              </a:rPr>
              <a:t>γε</a:t>
            </a:r>
            <a:r>
              <a:rPr lang="en-US" sz="2200" dirty="0">
                <a:solidFill>
                  <a:srgbClr val="FFFF00"/>
                </a:solidFill>
                <a:latin typeface="Times New Roman" pitchFamily="18" charset="0"/>
                <a:cs typeface="Times New Roman" pitchFamily="18" charset="0"/>
              </a:rPr>
              <a:t> </a:t>
            </a:r>
            <a:r>
              <a:rPr lang="en-US" sz="2200" i="1" dirty="0" smtClean="0">
                <a:solidFill>
                  <a:schemeClr val="bg1"/>
                </a:solidFill>
                <a:latin typeface="Times New Roman" pitchFamily="18" charset="0"/>
                <a:cs typeface="Times New Roman" pitchFamily="18" charset="0"/>
              </a:rPr>
              <a:t>intensifies and sharpens the word(s) before it </a:t>
            </a:r>
            <a:endParaRPr lang="en-US" sz="2200" i="1" dirty="0">
              <a:solidFill>
                <a:schemeClr val="bg1"/>
              </a:solidFill>
              <a:latin typeface="Times New Roman" pitchFamily="18" charset="0"/>
              <a:cs typeface="Times New Roman" pitchFamily="18" charset="0"/>
            </a:endParaRPr>
          </a:p>
          <a:p>
            <a:pPr>
              <a:defRPr/>
            </a:pPr>
            <a:r>
              <a:rPr lang="en-US" sz="2200" dirty="0" err="1">
                <a:solidFill>
                  <a:srgbClr val="FFFF00"/>
                </a:solidFill>
                <a:latin typeface="Palatino Linotype" pitchFamily="18" charset="0"/>
                <a:cs typeface="Times New Roman" pitchFamily="18" charset="0"/>
              </a:rPr>
              <a:t>δή</a:t>
            </a:r>
            <a:r>
              <a:rPr lang="en-US" sz="2200" dirty="0">
                <a:solidFill>
                  <a:srgbClr val="FFFF00"/>
                </a:solidFill>
                <a:latin typeface="Times New Roman" pitchFamily="18" charset="0"/>
                <a:cs typeface="Times New Roman" pitchFamily="18" charset="0"/>
              </a:rPr>
              <a:t> </a:t>
            </a:r>
            <a:r>
              <a:rPr lang="en-US" sz="2200" i="1" dirty="0" smtClean="0">
                <a:solidFill>
                  <a:schemeClr val="bg1"/>
                </a:solidFill>
                <a:latin typeface="Times New Roman" pitchFamily="18" charset="0"/>
                <a:cs typeface="Times New Roman" pitchFamily="18" charset="0"/>
              </a:rPr>
              <a:t>literally </a:t>
            </a:r>
            <a:r>
              <a:rPr lang="en-US" sz="2200" dirty="0" smtClean="0">
                <a:solidFill>
                  <a:schemeClr val="bg1"/>
                </a:solidFill>
                <a:latin typeface="Times New Roman" pitchFamily="18" charset="0"/>
                <a:cs typeface="Times New Roman" pitchFamily="18" charset="0"/>
              </a:rPr>
              <a:t>“now!” </a:t>
            </a:r>
            <a:r>
              <a:rPr lang="en-US" sz="2200" i="1" dirty="0" smtClean="0">
                <a:solidFill>
                  <a:schemeClr val="bg1"/>
                </a:solidFill>
                <a:latin typeface="Times New Roman" pitchFamily="18" charset="0"/>
                <a:cs typeface="Times New Roman" pitchFamily="18" charset="0"/>
              </a:rPr>
              <a:t>but more generally emphatic </a:t>
            </a:r>
            <a:endParaRPr lang="en-US" sz="2200" i="1" dirty="0">
              <a:solidFill>
                <a:schemeClr val="bg1"/>
              </a:solidFill>
              <a:latin typeface="Times New Roman" pitchFamily="18" charset="0"/>
              <a:cs typeface="Times New Roman" pitchFamily="18" charset="0"/>
            </a:endParaRPr>
          </a:p>
          <a:p>
            <a:pPr>
              <a:defRPr/>
            </a:pPr>
            <a:r>
              <a:rPr lang="en-US" sz="2200" dirty="0">
                <a:solidFill>
                  <a:srgbClr val="FFFF00"/>
                </a:solidFill>
                <a:latin typeface="Palatino Linotype" pitchFamily="18" charset="0"/>
                <a:cs typeface="Times New Roman" pitchFamily="18" charset="0"/>
              </a:rPr>
              <a:t>ἦ </a:t>
            </a:r>
            <a:r>
              <a:rPr lang="en-US" sz="2200" i="1" dirty="0" smtClean="0">
                <a:solidFill>
                  <a:schemeClr val="bg1"/>
                </a:solidFill>
                <a:latin typeface="Times New Roman" pitchFamily="18" charset="0"/>
                <a:cs typeface="Times New Roman" pitchFamily="18" charset="0"/>
              </a:rPr>
              <a:t>emphasizes the particle that follows </a:t>
            </a:r>
            <a:endParaRPr lang="en-US" sz="2200" i="1" dirty="0">
              <a:solidFill>
                <a:schemeClr val="bg1"/>
              </a:solidFill>
              <a:latin typeface="Times New Roman" pitchFamily="18" charset="0"/>
              <a:cs typeface="Times New Roman" pitchFamily="18" charset="0"/>
            </a:endParaRPr>
          </a:p>
          <a:p>
            <a:pPr>
              <a:defRPr/>
            </a:pPr>
            <a:r>
              <a:rPr lang="en-US" sz="2200" dirty="0">
                <a:solidFill>
                  <a:srgbClr val="FFFF00"/>
                </a:solidFill>
                <a:latin typeface="Palatino Linotype" pitchFamily="18" charset="0"/>
                <a:cs typeface="Times New Roman" pitchFamily="18" charset="0"/>
              </a:rPr>
              <a:t>κα</a:t>
            </a:r>
            <a:r>
              <a:rPr lang="en-US" sz="2200" dirty="0" err="1">
                <a:solidFill>
                  <a:srgbClr val="FFFF00"/>
                </a:solidFill>
                <a:latin typeface="Palatino Linotype" pitchFamily="18" charset="0"/>
                <a:cs typeface="Times New Roman" pitchFamily="18" charset="0"/>
              </a:rPr>
              <a:t>ίτοι</a:t>
            </a:r>
            <a:r>
              <a:rPr lang="en-US" sz="2200" dirty="0">
                <a:solidFill>
                  <a:srgbClr val="FFFF00"/>
                </a:solidFill>
                <a:latin typeface="Times New Roman" pitchFamily="18" charset="0"/>
                <a:cs typeface="Times New Roman" pitchFamily="18" charset="0"/>
              </a:rPr>
              <a:t> </a:t>
            </a:r>
            <a:r>
              <a:rPr lang="en-US" sz="2200" i="1" dirty="0" smtClean="0">
                <a:solidFill>
                  <a:schemeClr val="bg1"/>
                </a:solidFill>
                <a:latin typeface="Times New Roman" pitchFamily="18" charset="0"/>
                <a:cs typeface="Times New Roman" pitchFamily="18" charset="0"/>
              </a:rPr>
              <a:t>marks a transition, restatement or conclusion </a:t>
            </a:r>
            <a:endParaRPr lang="en-US" sz="2200" i="1" dirty="0">
              <a:solidFill>
                <a:schemeClr val="bg1"/>
              </a:solidFill>
              <a:latin typeface="Times New Roman" pitchFamily="18" charset="0"/>
              <a:cs typeface="Times New Roman" pitchFamily="18" charset="0"/>
            </a:endParaRPr>
          </a:p>
          <a:p>
            <a:pPr>
              <a:defRPr/>
            </a:pPr>
            <a:r>
              <a:rPr lang="el-GR" sz="2200" dirty="0">
                <a:solidFill>
                  <a:srgbClr val="FFFF00"/>
                </a:solidFill>
                <a:latin typeface="Palatino Linotype" pitchFamily="18" charset="0"/>
                <a:cs typeface="Times New Roman" pitchFamily="18" charset="0"/>
              </a:rPr>
              <a:t>μέντοι</a:t>
            </a:r>
            <a:r>
              <a:rPr lang="el-GR" sz="2200" dirty="0">
                <a:solidFill>
                  <a:schemeClr val="bg1"/>
                </a:solidFill>
                <a:latin typeface="Times New Roman" pitchFamily="18" charset="0"/>
                <a:cs typeface="Times New Roman" pitchFamily="18" charset="0"/>
              </a:rPr>
              <a:t> </a:t>
            </a:r>
            <a:r>
              <a:rPr lang="en-US" sz="2200" i="1" dirty="0" smtClean="0">
                <a:solidFill>
                  <a:schemeClr val="bg1"/>
                </a:solidFill>
                <a:latin typeface="Times New Roman" pitchFamily="18" charset="0"/>
                <a:cs typeface="Times New Roman" pitchFamily="18" charset="0"/>
              </a:rPr>
              <a:t>postpositive</a:t>
            </a:r>
            <a:r>
              <a:rPr lang="en-US" sz="2200" dirty="0" smtClean="0">
                <a:solidFill>
                  <a:schemeClr val="bg1"/>
                </a:solidFill>
                <a:latin typeface="Times New Roman" pitchFamily="18" charset="0"/>
                <a:cs typeface="Times New Roman" pitchFamily="18" charset="0"/>
              </a:rPr>
              <a:t> “of course” (</a:t>
            </a:r>
            <a:r>
              <a:rPr lang="en-US" sz="2200" i="1" dirty="0" smtClean="0">
                <a:solidFill>
                  <a:schemeClr val="bg1"/>
                </a:solidFill>
                <a:latin typeface="Times New Roman" pitchFamily="18" charset="0"/>
                <a:cs typeface="Times New Roman" pitchFamily="18" charset="0"/>
              </a:rPr>
              <a:t>emphatic in replies</a:t>
            </a:r>
            <a:r>
              <a:rPr lang="en-US" sz="2200" dirty="0" smtClean="0">
                <a:solidFill>
                  <a:schemeClr val="bg1"/>
                </a:solidFill>
                <a:latin typeface="Times New Roman" pitchFamily="18" charset="0"/>
                <a:cs typeface="Times New Roman" pitchFamily="18" charset="0"/>
              </a:rPr>
              <a:t>); “however” (</a:t>
            </a:r>
            <a:r>
              <a:rPr lang="en-US" sz="2200" i="1" dirty="0" smtClean="0">
                <a:solidFill>
                  <a:schemeClr val="bg1"/>
                </a:solidFill>
                <a:latin typeface="Times New Roman" pitchFamily="18" charset="0"/>
                <a:cs typeface="Times New Roman" pitchFamily="18" charset="0"/>
              </a:rPr>
              <a:t>in a transition</a:t>
            </a:r>
            <a:r>
              <a:rPr lang="en-US" sz="2200" dirty="0" smtClean="0">
                <a:solidFill>
                  <a:schemeClr val="bg1"/>
                </a:solidFill>
                <a:latin typeface="Times New Roman" pitchFamily="18" charset="0"/>
                <a:cs typeface="Times New Roman" pitchFamily="18" charset="0"/>
              </a:rPr>
              <a:t>) </a:t>
            </a:r>
            <a:endParaRPr lang="en-US" sz="2200" dirty="0">
              <a:solidFill>
                <a:schemeClr val="bg1"/>
              </a:solidFill>
              <a:latin typeface="Times New Roman" pitchFamily="18" charset="0"/>
              <a:cs typeface="Times New Roman" pitchFamily="18" charset="0"/>
            </a:endParaRPr>
          </a:p>
          <a:p>
            <a:pPr>
              <a:defRPr/>
            </a:pPr>
            <a:r>
              <a:rPr lang="el-GR" sz="2200" dirty="0" smtClean="0">
                <a:solidFill>
                  <a:srgbClr val="FFFF00"/>
                </a:solidFill>
                <a:latin typeface="Palatino Linotype" pitchFamily="18" charset="0"/>
                <a:cs typeface="Times New Roman" pitchFamily="18" charset="0"/>
              </a:rPr>
              <a:t>μήν</a:t>
            </a:r>
            <a:r>
              <a:rPr lang="el-GR" sz="2200" dirty="0" smtClean="0">
                <a:solidFill>
                  <a:schemeClr val="bg1"/>
                </a:solidFill>
                <a:latin typeface="Times New Roman" pitchFamily="18" charset="0"/>
                <a:cs typeface="Times New Roman" pitchFamily="18" charset="0"/>
              </a:rPr>
              <a:t> </a:t>
            </a:r>
            <a:r>
              <a:rPr lang="en-US" sz="2200" i="1" dirty="0" smtClean="0">
                <a:solidFill>
                  <a:schemeClr val="bg1"/>
                </a:solidFill>
                <a:latin typeface="Times New Roman" pitchFamily="18" charset="0"/>
                <a:cs typeface="Times New Roman" pitchFamily="18" charset="0"/>
              </a:rPr>
              <a:t>follows a </a:t>
            </a:r>
            <a:r>
              <a:rPr lang="en-US" sz="2200" i="1" dirty="0">
                <a:solidFill>
                  <a:schemeClr val="bg1"/>
                </a:solidFill>
                <a:latin typeface="Times New Roman" pitchFamily="18" charset="0"/>
                <a:cs typeface="Times New Roman" pitchFamily="18" charset="0"/>
              </a:rPr>
              <a:t>particle that </a:t>
            </a:r>
            <a:r>
              <a:rPr lang="en-US" sz="2200" i="1" dirty="0" smtClean="0">
                <a:solidFill>
                  <a:schemeClr val="bg1"/>
                </a:solidFill>
                <a:latin typeface="Times New Roman" pitchFamily="18" charset="0"/>
                <a:cs typeface="Times New Roman" pitchFamily="18" charset="0"/>
              </a:rPr>
              <a:t>it emphasizes </a:t>
            </a:r>
            <a:endParaRPr lang="en-US" sz="2200" i="1" dirty="0">
              <a:solidFill>
                <a:schemeClr val="bg1"/>
              </a:solidFill>
              <a:latin typeface="Times New Roman" pitchFamily="18" charset="0"/>
              <a:cs typeface="Times New Roman" pitchFamily="18" charset="0"/>
            </a:endParaRPr>
          </a:p>
          <a:p>
            <a:pPr>
              <a:defRPr/>
            </a:pPr>
            <a:r>
              <a:rPr lang="en-US" sz="2200" dirty="0" err="1" smtClean="0">
                <a:solidFill>
                  <a:srgbClr val="FFFF00"/>
                </a:solidFill>
                <a:latin typeface="Palatino Linotype" pitchFamily="18" charset="0"/>
                <a:cs typeface="Times New Roman" pitchFamily="18" charset="0"/>
              </a:rPr>
              <a:t>νῦν</a:t>
            </a:r>
            <a:r>
              <a:rPr lang="en-US" sz="2200" dirty="0">
                <a:solidFill>
                  <a:schemeClr val="bg1"/>
                </a:solidFill>
                <a:latin typeface="Times New Roman" pitchFamily="18" charset="0"/>
                <a:cs typeface="Times New Roman" pitchFamily="18" charset="0"/>
              </a:rPr>
              <a:t>, </a:t>
            </a:r>
            <a:r>
              <a:rPr lang="en-US" sz="2200" dirty="0" err="1">
                <a:solidFill>
                  <a:srgbClr val="FFFF00"/>
                </a:solidFill>
                <a:latin typeface="Palatino Linotype" pitchFamily="18" charset="0"/>
                <a:cs typeface="Times New Roman" pitchFamily="18" charset="0"/>
              </a:rPr>
              <a:t>νυνί</a:t>
            </a:r>
            <a:r>
              <a:rPr lang="en-US" sz="2200" dirty="0">
                <a:solidFill>
                  <a:srgbClr val="FFFF00"/>
                </a:solidFill>
                <a:latin typeface="Times New Roman" pitchFamily="18" charset="0"/>
                <a:cs typeface="Times New Roman" pitchFamily="18" charset="0"/>
              </a:rPr>
              <a:t> </a:t>
            </a:r>
            <a:r>
              <a:rPr lang="en-US" sz="2200" dirty="0" smtClean="0">
                <a:solidFill>
                  <a:schemeClr val="bg1"/>
                </a:solidFill>
                <a:latin typeface="Times New Roman" pitchFamily="18" charset="0"/>
                <a:cs typeface="Times New Roman" pitchFamily="18" charset="0"/>
              </a:rPr>
              <a:t>”now” “as it is now…” </a:t>
            </a:r>
            <a:endParaRPr lang="en-US" sz="2200" dirty="0">
              <a:solidFill>
                <a:schemeClr val="bg1"/>
              </a:solidFill>
              <a:latin typeface="Times New Roman" pitchFamily="18" charset="0"/>
              <a:cs typeface="Times New Roman" pitchFamily="18" charset="0"/>
            </a:endParaRPr>
          </a:p>
          <a:p>
            <a:pPr>
              <a:defRPr/>
            </a:pPr>
            <a:r>
              <a:rPr lang="en-US" sz="2200" dirty="0" err="1">
                <a:solidFill>
                  <a:srgbClr val="FFFF00"/>
                </a:solidFill>
                <a:latin typeface="Palatino Linotype" pitchFamily="18" charset="0"/>
                <a:cs typeface="Times New Roman" pitchFamily="18" charset="0"/>
              </a:rPr>
              <a:t>οὐκοῦν</a:t>
            </a:r>
            <a:r>
              <a:rPr lang="en-US" sz="2200" dirty="0">
                <a:solidFill>
                  <a:srgbClr val="FFFF00"/>
                </a:solidFill>
                <a:latin typeface="Times New Roman" pitchFamily="18" charset="0"/>
                <a:cs typeface="Times New Roman" pitchFamily="18" charset="0"/>
              </a:rPr>
              <a:t> </a:t>
            </a:r>
            <a:r>
              <a:rPr lang="en-US" sz="2200" i="1" dirty="0" smtClean="0">
                <a:solidFill>
                  <a:schemeClr val="bg1"/>
                </a:solidFill>
                <a:latin typeface="Times New Roman" pitchFamily="18" charset="0"/>
                <a:cs typeface="Times New Roman" pitchFamily="18" charset="0"/>
              </a:rPr>
              <a:t>sets up an expectation to agree </a:t>
            </a:r>
            <a:endParaRPr lang="el-GR" sz="2200" i="1" dirty="0" smtClean="0">
              <a:solidFill>
                <a:schemeClr val="bg1"/>
              </a:solidFill>
              <a:latin typeface="Times New Roman" pitchFamily="18" charset="0"/>
              <a:cs typeface="Times New Roman" pitchFamily="18" charset="0"/>
            </a:endParaRPr>
          </a:p>
          <a:p>
            <a:pPr>
              <a:defRPr/>
            </a:pPr>
            <a:r>
              <a:rPr lang="en-US" sz="2200" dirty="0">
                <a:solidFill>
                  <a:srgbClr val="FFFF00"/>
                </a:solidFill>
                <a:latin typeface="Palatino Linotype" pitchFamily="18" charset="0"/>
                <a:cs typeface="Times New Roman" pitchFamily="18" charset="0"/>
              </a:rPr>
              <a:t>π</a:t>
            </a:r>
            <a:r>
              <a:rPr lang="el-GR" sz="2200" dirty="0">
                <a:solidFill>
                  <a:srgbClr val="FFFF00"/>
                </a:solidFill>
                <a:latin typeface="Palatino Linotype" pitchFamily="18" charset="0"/>
                <a:cs typeface="Times New Roman" pitchFamily="18" charset="0"/>
              </a:rPr>
              <a:t>έ</a:t>
            </a:r>
            <a:r>
              <a:rPr lang="en-US" sz="2200" dirty="0">
                <a:solidFill>
                  <a:srgbClr val="FFFF00"/>
                </a:solidFill>
                <a:latin typeface="Palatino Linotype" pitchFamily="18" charset="0"/>
                <a:cs typeface="Times New Roman" pitchFamily="18" charset="0"/>
              </a:rPr>
              <a:t>ρ</a:t>
            </a:r>
            <a:r>
              <a:rPr lang="en-US" sz="2200" dirty="0">
                <a:solidFill>
                  <a:srgbClr val="FFFF00"/>
                </a:solidFill>
                <a:latin typeface="Times New Roman" pitchFamily="18" charset="0"/>
                <a:cs typeface="Times New Roman" pitchFamily="18" charset="0"/>
              </a:rPr>
              <a:t> </a:t>
            </a:r>
            <a:r>
              <a:rPr lang="en-US" sz="2200" i="1" dirty="0" smtClean="0">
                <a:solidFill>
                  <a:schemeClr val="bg1"/>
                </a:solidFill>
                <a:latin typeface="Times New Roman" pitchFamily="18" charset="0"/>
                <a:cs typeface="Times New Roman" pitchFamily="18" charset="0"/>
              </a:rPr>
              <a:t>enclitic, an emphatic suffix following relatives and conjunctions </a:t>
            </a:r>
            <a:endParaRPr lang="el-GR" sz="2200" i="1"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14683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dirty="0" smtClean="0">
                <a:solidFill>
                  <a:srgbClr val="FFFF00"/>
                </a:solidFill>
                <a:latin typeface="Times New Roman" pitchFamily="18" charset="0"/>
                <a:cs typeface="Times New Roman" pitchFamily="18" charset="0"/>
              </a:rPr>
              <a:t>From Unit 14: </a:t>
            </a:r>
            <a:r>
              <a:rPr lang="en-US" sz="2800" b="1" dirty="0" smtClean="0">
                <a:solidFill>
                  <a:srgbClr val="FFFF00"/>
                </a:solidFill>
                <a:latin typeface="Times New Roman" pitchFamily="18" charset="0"/>
                <a:cs typeface="Times New Roman" pitchFamily="18" charset="0"/>
              </a:rPr>
              <a:t>Greek Adverbs</a:t>
            </a:r>
          </a:p>
          <a:p>
            <a:pPr>
              <a:defRPr/>
            </a:pPr>
            <a:r>
              <a:rPr lang="en-US" sz="2400" dirty="0" smtClean="0">
                <a:solidFill>
                  <a:srgbClr val="FFFF00"/>
                </a:solidFill>
                <a:latin typeface="Times New Roman" pitchFamily="18" charset="0"/>
                <a:cs typeface="Times New Roman" pitchFamily="18" charset="0"/>
              </a:rPr>
              <a:t>Adverbs</a:t>
            </a:r>
            <a:r>
              <a:rPr lang="en-US" sz="2400" dirty="0" smtClean="0">
                <a:solidFill>
                  <a:schemeClr val="bg1"/>
                </a:solidFill>
                <a:latin typeface="Times New Roman" pitchFamily="18" charset="0"/>
                <a:cs typeface="Times New Roman" pitchFamily="18" charset="0"/>
              </a:rPr>
              <a:t> generally provide additional information about the verbal action. </a:t>
            </a:r>
          </a:p>
          <a:p>
            <a:pPr>
              <a:defRPr/>
            </a:pPr>
            <a:r>
              <a:rPr lang="en-US" sz="2400" dirty="0" smtClean="0">
                <a:solidFill>
                  <a:schemeClr val="bg1"/>
                </a:solidFill>
                <a:latin typeface="Times New Roman" pitchFamily="18" charset="0"/>
                <a:cs typeface="Times New Roman" pitchFamily="18" charset="0"/>
              </a:rPr>
              <a:t>This is a very broad category, so in practice </a:t>
            </a:r>
            <a:r>
              <a:rPr lang="en-US" sz="2400" dirty="0" smtClean="0">
                <a:solidFill>
                  <a:srgbClr val="FFFF00"/>
                </a:solidFill>
                <a:latin typeface="Times New Roman" pitchFamily="18" charset="0"/>
                <a:cs typeface="Times New Roman" pitchFamily="18" charset="0"/>
              </a:rPr>
              <a:t>adverbs</a:t>
            </a:r>
            <a:r>
              <a:rPr lang="en-US" sz="2400" dirty="0" smtClean="0">
                <a:solidFill>
                  <a:schemeClr val="bg1"/>
                </a:solidFill>
                <a:latin typeface="Times New Roman" pitchFamily="18" charset="0"/>
                <a:cs typeface="Times New Roman" pitchFamily="18" charset="0"/>
              </a:rPr>
              <a:t> cover nearly everything not covered in the other categories of words (verb, noun, pronoun, adjective, preposition, conjunction). </a:t>
            </a:r>
          </a:p>
          <a:p>
            <a:pPr>
              <a:defRPr/>
            </a:pPr>
            <a:r>
              <a:rPr lang="en-US" sz="2400" dirty="0" smtClean="0">
                <a:solidFill>
                  <a:schemeClr val="bg1"/>
                </a:solidFill>
                <a:latin typeface="Times New Roman" pitchFamily="18" charset="0"/>
                <a:cs typeface="Times New Roman" pitchFamily="18" charset="0"/>
              </a:rPr>
              <a:t>This unit covers only </a:t>
            </a:r>
            <a:r>
              <a:rPr lang="en-US" sz="2400" dirty="0" smtClean="0">
                <a:solidFill>
                  <a:srgbClr val="FFFF00"/>
                </a:solidFill>
                <a:latin typeface="Times New Roman" pitchFamily="18" charset="0"/>
                <a:cs typeface="Times New Roman" pitchFamily="18" charset="0"/>
              </a:rPr>
              <a:t>adverbs that are formed from adjectives</a:t>
            </a:r>
            <a:r>
              <a:rPr lang="en-US" sz="2400" dirty="0" smtClean="0">
                <a:solidFill>
                  <a:schemeClr val="bg1"/>
                </a:solidFill>
                <a:latin typeface="Times New Roman" pitchFamily="18" charset="0"/>
                <a:cs typeface="Times New Roman" pitchFamily="18" charset="0"/>
              </a:rPr>
              <a:t>. Unit 20 will cover the remaining adverbs. </a:t>
            </a:r>
          </a:p>
          <a:p>
            <a:pPr>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32277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a:t>
            </a:r>
            <a:r>
              <a:rPr lang="en-US" sz="2800" b="1" dirty="0">
                <a:solidFill>
                  <a:srgbClr val="FFFF00"/>
                </a:solidFill>
                <a:latin typeface="Times New Roman" pitchFamily="18" charset="0"/>
                <a:cs typeface="Times New Roman" pitchFamily="18" charset="0"/>
              </a:rPr>
              <a:t> </a:t>
            </a:r>
            <a:r>
              <a:rPr lang="en-US" sz="2800" b="1" dirty="0" smtClean="0">
                <a:solidFill>
                  <a:srgbClr val="FFFF00"/>
                </a:solidFill>
                <a:latin typeface="Times New Roman" pitchFamily="18" charset="0"/>
                <a:cs typeface="Times New Roman" pitchFamily="18" charset="0"/>
              </a:rPr>
              <a:t>Adverbs</a:t>
            </a:r>
            <a:endParaRPr lang="en-US" sz="2800" b="1" dirty="0">
              <a:solidFill>
                <a:srgbClr val="FFFF00"/>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ἀεί </a:t>
            </a:r>
            <a:r>
              <a:rPr lang="en-US" sz="2400" dirty="0" smtClean="0">
                <a:solidFill>
                  <a:schemeClr val="bg1"/>
                </a:solidFill>
                <a:latin typeface="Times New Roman" pitchFamily="18" charset="0"/>
                <a:cs typeface="Times New Roman" pitchFamily="18" charset="0"/>
              </a:rPr>
              <a:t>always</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ἄνω</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up</a:t>
            </a:r>
          </a:p>
          <a:p>
            <a:pPr>
              <a:defRPr/>
            </a:pPr>
            <a:r>
              <a:rPr lang="el-GR" sz="2400" dirty="0">
                <a:solidFill>
                  <a:srgbClr val="FFFF00"/>
                </a:solidFill>
                <a:latin typeface="Palatino Linotype" pitchFamily="18" charset="0"/>
                <a:cs typeface="Times New Roman" pitchFamily="18" charset="0"/>
              </a:rPr>
              <a:t>ἄρτι</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now </a:t>
            </a:r>
            <a:endParaRPr lang="el-GR" sz="2400" dirty="0">
              <a:solidFill>
                <a:schemeClr val="bg1"/>
              </a:solidFill>
              <a:latin typeface="Times New Roman" pitchFamily="18" charset="0"/>
              <a:cs typeface="Times New Roman" pitchFamily="18" charset="0"/>
            </a:endParaRPr>
          </a:p>
          <a:p>
            <a:pPr>
              <a:defRPr/>
            </a:pPr>
            <a:r>
              <a:rPr lang="en-US" sz="2400" dirty="0" smtClean="0">
                <a:solidFill>
                  <a:srgbClr val="FFFF00"/>
                </a:solidFill>
                <a:latin typeface="Palatino Linotype" pitchFamily="18" charset="0"/>
                <a:cs typeface="Times New Roman" pitchFamily="18" charset="0"/>
              </a:rPr>
              <a:t>α</a:t>
            </a:r>
            <a:r>
              <a:rPr lang="en-US" sz="2400" dirty="0" err="1" smtClean="0">
                <a:solidFill>
                  <a:srgbClr val="FFFF00"/>
                </a:solidFill>
                <a:latin typeface="Palatino Linotype" pitchFamily="18" charset="0"/>
                <a:cs typeface="Times New Roman" pitchFamily="18" charset="0"/>
              </a:rPr>
              <a:t>ὖθις</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again</a:t>
            </a:r>
          </a:p>
          <a:p>
            <a:pPr>
              <a:defRPr/>
            </a:pPr>
            <a:r>
              <a:rPr lang="en-US" sz="2400" dirty="0">
                <a:solidFill>
                  <a:srgbClr val="FFFF00"/>
                </a:solidFill>
                <a:latin typeface="Palatino Linotype" pitchFamily="18" charset="0"/>
                <a:cs typeface="Times New Roman" pitchFamily="18" charset="0"/>
              </a:rPr>
              <a:t>α</a:t>
            </a:r>
            <a:r>
              <a:rPr lang="en-US" sz="2400" dirty="0" err="1">
                <a:solidFill>
                  <a:srgbClr val="FFFF00"/>
                </a:solidFill>
                <a:latin typeface="Palatino Linotype" pitchFamily="18" charset="0"/>
                <a:cs typeface="Times New Roman" pitchFamily="18" charset="0"/>
              </a:rPr>
              <a:t>ὐτίκ</a:t>
            </a:r>
            <a:r>
              <a:rPr lang="en-US" sz="2400" dirty="0">
                <a:solidFill>
                  <a:srgbClr val="FFFF00"/>
                </a:solidFill>
                <a:latin typeface="Palatino Linotype" pitchFamily="18" charset="0"/>
                <a:cs typeface="Times New Roman" pitchFamily="18" charset="0"/>
              </a:rPr>
              <a:t>α</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immediately</a:t>
            </a:r>
            <a:r>
              <a:rPr lang="el-GR" sz="2400" dirty="0" smtClean="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75265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a:t>
            </a:r>
            <a:r>
              <a:rPr lang="en-US" sz="2800" b="1" dirty="0">
                <a:solidFill>
                  <a:srgbClr val="FFFF00"/>
                </a:solidFill>
                <a:latin typeface="Times New Roman" pitchFamily="18" charset="0"/>
                <a:cs typeface="Times New Roman" pitchFamily="18" charset="0"/>
              </a:rPr>
              <a:t> </a:t>
            </a:r>
            <a:r>
              <a:rPr lang="en-US" sz="2800" b="1" dirty="0" smtClean="0">
                <a:solidFill>
                  <a:srgbClr val="FFFF00"/>
                </a:solidFill>
                <a:latin typeface="Times New Roman" pitchFamily="18" charset="0"/>
                <a:cs typeface="Times New Roman" pitchFamily="18" charset="0"/>
              </a:rPr>
              <a:t>Adverbs</a:t>
            </a:r>
            <a:endParaRPr lang="en-US" sz="2800" b="1" dirty="0">
              <a:solidFill>
                <a:srgbClr val="FFFF00"/>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εἶτα</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then, next</a:t>
            </a:r>
          </a:p>
          <a:p>
            <a:pPr>
              <a:defRPr/>
            </a:pPr>
            <a:r>
              <a:rPr lang="el-GR" sz="2400" dirty="0">
                <a:solidFill>
                  <a:srgbClr val="FFFF00"/>
                </a:solidFill>
                <a:latin typeface="Palatino Linotype" pitchFamily="18" charset="0"/>
                <a:cs typeface="Times New Roman" pitchFamily="18" charset="0"/>
              </a:rPr>
              <a:t>ἐκεῖ</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there </a:t>
            </a:r>
          </a:p>
          <a:p>
            <a:pPr>
              <a:defRPr/>
            </a:pPr>
            <a:r>
              <a:rPr lang="en-US" sz="2400" dirty="0" err="1" smtClean="0">
                <a:solidFill>
                  <a:srgbClr val="FFFF00"/>
                </a:solidFill>
                <a:latin typeface="Palatino Linotype" pitchFamily="18" charset="0"/>
                <a:cs typeface="Times New Roman" pitchFamily="18" charset="0"/>
              </a:rPr>
              <a:t>ἔνθ</a:t>
            </a:r>
            <a:r>
              <a:rPr lang="en-US" sz="2400" dirty="0" smtClean="0">
                <a:solidFill>
                  <a:srgbClr val="FFFF00"/>
                </a:solidFill>
                <a:latin typeface="Palatino Linotype" pitchFamily="18" charset="0"/>
                <a:cs typeface="Times New Roman" pitchFamily="18" charset="0"/>
              </a:rPr>
              <a:t>α</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there</a:t>
            </a:r>
          </a:p>
          <a:p>
            <a:pPr>
              <a:defRPr/>
            </a:pPr>
            <a:r>
              <a:rPr lang="en-US" sz="2400" dirty="0" err="1">
                <a:solidFill>
                  <a:srgbClr val="FFFF00"/>
                </a:solidFill>
                <a:latin typeface="Palatino Linotype" pitchFamily="18" charset="0"/>
                <a:cs typeface="Times New Roman" pitchFamily="18" charset="0"/>
              </a:rPr>
              <a:t>ἐντ</a:t>
            </a:r>
            <a:r>
              <a:rPr lang="en-US" sz="2400" dirty="0">
                <a:solidFill>
                  <a:srgbClr val="FFFF00"/>
                </a:solidFill>
                <a:latin typeface="Palatino Linotype" pitchFamily="18" charset="0"/>
                <a:cs typeface="Times New Roman" pitchFamily="18" charset="0"/>
              </a:rPr>
              <a:t>αῦθα</a:t>
            </a:r>
            <a:r>
              <a:rPr lang="en-US" sz="2400" dirty="0">
                <a:solidFill>
                  <a:schemeClr val="bg1"/>
                </a:solidFill>
                <a:latin typeface="Times New Roman" pitchFamily="18" charset="0"/>
                <a:cs typeface="Times New Roman" pitchFamily="18" charset="0"/>
              </a:rPr>
              <a:t> here, there</a:t>
            </a:r>
          </a:p>
          <a:p>
            <a:pPr>
              <a:defRPr/>
            </a:pPr>
            <a:r>
              <a:rPr lang="el-GR" sz="2400" dirty="0" smtClean="0">
                <a:solidFill>
                  <a:srgbClr val="FFFF00"/>
                </a:solidFill>
                <a:latin typeface="Palatino Linotype" pitchFamily="18" charset="0"/>
                <a:cs typeface="Times New Roman" pitchFamily="18" charset="0"/>
              </a:rPr>
              <a:t>ἔπειτα</a:t>
            </a:r>
            <a:r>
              <a:rPr lang="el-GR"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then, next </a:t>
            </a:r>
          </a:p>
          <a:p>
            <a:pPr>
              <a:defRPr/>
            </a:pPr>
            <a:r>
              <a:rPr lang="el-GR" sz="2400" dirty="0">
                <a:solidFill>
                  <a:srgbClr val="FFFF00"/>
                </a:solidFill>
                <a:latin typeface="Palatino Linotype" pitchFamily="18" charset="0"/>
                <a:cs typeface="Times New Roman" pitchFamily="18" charset="0"/>
              </a:rPr>
              <a:t>ἔτι</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still</a:t>
            </a:r>
          </a:p>
          <a:p>
            <a:pPr>
              <a:defRPr/>
            </a:pPr>
            <a:r>
              <a:rPr lang="el-GR" sz="2400" dirty="0">
                <a:solidFill>
                  <a:srgbClr val="FFFF00"/>
                </a:solidFill>
                <a:latin typeface="Palatino Linotype" pitchFamily="18" charset="0"/>
                <a:cs typeface="Times New Roman" pitchFamily="18" charset="0"/>
              </a:rPr>
              <a:t>εὖ</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well </a:t>
            </a:r>
          </a:p>
          <a:p>
            <a:pPr>
              <a:defRPr/>
            </a:pPr>
            <a:r>
              <a:rPr lang="el-GR" sz="2400" dirty="0">
                <a:solidFill>
                  <a:srgbClr val="FFFF00"/>
                </a:solidFill>
                <a:latin typeface="Palatino Linotype" panose="02040502050505030304" pitchFamily="18" charset="0"/>
                <a:cs typeface="Times New Roman" pitchFamily="18" charset="0"/>
              </a:rPr>
              <a:t>ε</a:t>
            </a:r>
            <a:r>
              <a:rPr lang="el-GR" sz="2400" dirty="0" smtClean="0">
                <a:solidFill>
                  <a:srgbClr val="FFFF00"/>
                </a:solidFill>
                <a:latin typeface="Palatino Linotype" panose="02040502050505030304" pitchFamily="18" charset="0"/>
                <a:cs typeface="Times New Roman" pitchFamily="18" charset="0"/>
              </a:rPr>
              <a:t>ὐθύς</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immediately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00193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50292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20</a:t>
            </a:r>
            <a:r>
              <a:rPr lang="en-US" sz="2800" b="1" dirty="0">
                <a:solidFill>
                  <a:srgbClr val="FFFF00"/>
                </a:solidFill>
                <a:latin typeface="Times New Roman" pitchFamily="18" charset="0"/>
                <a:cs typeface="Times New Roman" pitchFamily="18" charset="0"/>
              </a:rPr>
              <a:t> </a:t>
            </a:r>
            <a:r>
              <a:rPr lang="en-US" sz="2800" b="1" dirty="0" smtClean="0">
                <a:solidFill>
                  <a:srgbClr val="FFFF00"/>
                </a:solidFill>
                <a:latin typeface="Times New Roman" pitchFamily="18" charset="0"/>
                <a:cs typeface="Times New Roman" pitchFamily="18" charset="0"/>
              </a:rPr>
              <a:t>Adverbs</a:t>
            </a:r>
            <a:endParaRPr lang="en-US" sz="2800" b="1" dirty="0">
              <a:solidFill>
                <a:srgbClr val="FFFF00"/>
              </a:solidFill>
              <a:latin typeface="Times New Roman" pitchFamily="18" charset="0"/>
              <a:cs typeface="Times New Roman" pitchFamily="18" charset="0"/>
            </a:endParaRPr>
          </a:p>
          <a:p>
            <a:pPr>
              <a:defRPr/>
            </a:pPr>
            <a:r>
              <a:rPr lang="en-US" sz="2400" dirty="0" err="1">
                <a:solidFill>
                  <a:srgbClr val="FFFF00"/>
                </a:solidFill>
                <a:latin typeface="Palatino Linotype" pitchFamily="18" charset="0"/>
                <a:cs typeface="Times New Roman" pitchFamily="18" charset="0"/>
              </a:rPr>
              <a:t>ἤδη</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already </a:t>
            </a:r>
          </a:p>
          <a:p>
            <a:pPr>
              <a:defRPr/>
            </a:pPr>
            <a:r>
              <a:rPr lang="en-US" sz="2400" dirty="0" err="1" smtClean="0">
                <a:solidFill>
                  <a:srgbClr val="FFFF00"/>
                </a:solidFill>
                <a:latin typeface="Palatino Linotype" pitchFamily="18" charset="0"/>
                <a:cs typeface="Times New Roman" pitchFamily="18" charset="0"/>
              </a:rPr>
              <a:t>μάλ</a:t>
            </a:r>
            <a:r>
              <a:rPr lang="en-US" sz="2400" dirty="0" smtClean="0">
                <a:solidFill>
                  <a:srgbClr val="FFFF00"/>
                </a:solidFill>
                <a:latin typeface="Palatino Linotype" pitchFamily="18" charset="0"/>
                <a:cs typeface="Times New Roman" pitchFamily="18" charset="0"/>
              </a:rPr>
              <a:t>α</a:t>
            </a:r>
            <a:r>
              <a:rPr lang="en-US" sz="2400" dirty="0" smtClean="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very, very much</a:t>
            </a:r>
          </a:p>
          <a:p>
            <a:pPr>
              <a:defRPr/>
            </a:pPr>
            <a:r>
              <a:rPr lang="en-US" sz="2400" dirty="0" err="1">
                <a:solidFill>
                  <a:srgbClr val="FFFF00"/>
                </a:solidFill>
                <a:latin typeface="Palatino Linotype" pitchFamily="18" charset="0"/>
                <a:cs typeface="Times New Roman" pitchFamily="18" charset="0"/>
              </a:rPr>
              <a:t>μάλιστ</a:t>
            </a:r>
            <a:r>
              <a:rPr lang="en-US" sz="2400" dirty="0">
                <a:solidFill>
                  <a:srgbClr val="FFFF00"/>
                </a:solidFill>
                <a:latin typeface="Palatino Linotype" pitchFamily="18" charset="0"/>
                <a:cs typeface="Times New Roman" pitchFamily="18" charset="0"/>
              </a:rPr>
              <a:t>α</a:t>
            </a:r>
            <a:r>
              <a:rPr lang="en-US" sz="2400" dirty="0">
                <a:solidFill>
                  <a:schemeClr val="bg1"/>
                </a:solidFill>
                <a:latin typeface="Times New Roman" pitchFamily="18" charset="0"/>
                <a:cs typeface="Times New Roman" pitchFamily="18" charset="0"/>
              </a:rPr>
              <a:t> most, most of </a:t>
            </a:r>
            <a:r>
              <a:rPr lang="en-US" sz="2400" dirty="0" smtClean="0">
                <a:solidFill>
                  <a:schemeClr val="bg1"/>
                </a:solidFill>
                <a:latin typeface="Times New Roman" pitchFamily="18" charset="0"/>
                <a:cs typeface="Times New Roman" pitchFamily="18" charset="0"/>
              </a:rPr>
              <a:t>all, certainly</a:t>
            </a:r>
            <a:endParaRPr lang="en-US" sz="2400" dirty="0">
              <a:solidFill>
                <a:schemeClr val="bg1"/>
              </a:solidFill>
              <a:latin typeface="Times New Roman" pitchFamily="18" charset="0"/>
              <a:cs typeface="Times New Roman" pitchFamily="18" charset="0"/>
            </a:endParaRPr>
          </a:p>
          <a:p>
            <a:pPr>
              <a:defRPr/>
            </a:pPr>
            <a:r>
              <a:rPr lang="en-US" sz="2400" dirty="0" err="1">
                <a:solidFill>
                  <a:srgbClr val="FFFF00"/>
                </a:solidFill>
                <a:latin typeface="Palatino Linotype" pitchFamily="18" charset="0"/>
                <a:cs typeface="Times New Roman" pitchFamily="18" charset="0"/>
              </a:rPr>
              <a:t>μᾶλλον</a:t>
            </a:r>
            <a:r>
              <a:rPr lang="en-US" sz="2400" dirty="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more, rather</a:t>
            </a:r>
          </a:p>
          <a:p>
            <a:pPr>
              <a:defRPr/>
            </a:pPr>
            <a:r>
              <a:rPr lang="en-US" sz="2400" dirty="0" err="1" smtClean="0">
                <a:solidFill>
                  <a:srgbClr val="FFFF00"/>
                </a:solidFill>
                <a:latin typeface="Palatino Linotype" pitchFamily="18" charset="0"/>
                <a:cs typeface="Times New Roman" pitchFamily="18" charset="0"/>
              </a:rPr>
              <a:t>οὐκέτι</a:t>
            </a:r>
            <a:r>
              <a:rPr lang="en-US" sz="2400" dirty="0" smtClean="0">
                <a:solidFill>
                  <a:srgbClr val="FFFF00"/>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no </a:t>
            </a:r>
            <a:r>
              <a:rPr lang="en-US" sz="2400" dirty="0" smtClean="0">
                <a:solidFill>
                  <a:schemeClr val="bg1"/>
                </a:solidFill>
                <a:latin typeface="Times New Roman" pitchFamily="18" charset="0"/>
                <a:cs typeface="Times New Roman" pitchFamily="18" charset="0"/>
              </a:rPr>
              <a:t>longer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34243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10722</TotalTime>
  <Words>1511</Words>
  <Application>Microsoft Office PowerPoint</Application>
  <PresentationFormat>On-screen Show (4:3)</PresentationFormat>
  <Paragraphs>279</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Ancient Greek for Everyone: A New Digital Resource for Beginning Greek </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582</cp:revision>
  <dcterms:created xsi:type="dcterms:W3CDTF">2012-08-17T18:41:45Z</dcterms:created>
  <dcterms:modified xsi:type="dcterms:W3CDTF">2013-09-17T16:15:23Z</dcterms:modified>
</cp:coreProperties>
</file>